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Hind" panose="02000000000000000000" pitchFamily="2" charset="-18"/>
      <p:regular r:id="rId11"/>
      <p:bold r:id="rId12"/>
    </p:embeddedFont>
    <p:embeddedFont>
      <p:font typeface="Lexend Zetta" panose="020B0604020202020204" charset="-18"/>
      <p:regular r:id="rId13"/>
      <p:bold r:id="rId14"/>
    </p:embeddedFont>
    <p:embeddedFont>
      <p:font typeface="Lexend Zetta Medium" panose="020B0604020202020204" charset="-18"/>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866e96791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866e9679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866e96791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866e96791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66e96791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866e96791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866e96791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866e96791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866e96791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866e96791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866e96791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866e96791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866e96791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866e96791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93025" y="416327"/>
            <a:ext cx="2339925" cy="411225"/>
          </a:xfrm>
          <a:prstGeom prst="rect">
            <a:avLst/>
          </a:prstGeom>
          <a:noFill/>
          <a:ln>
            <a:noFill/>
          </a:ln>
        </p:spPr>
      </p:pic>
      <p:pic>
        <p:nvPicPr>
          <p:cNvPr id="55" name="Google Shape;55;p13"/>
          <p:cNvPicPr preferRelativeResize="0"/>
          <p:nvPr/>
        </p:nvPicPr>
        <p:blipFill>
          <a:blip r:embed="rId4">
            <a:alphaModFix/>
          </a:blip>
          <a:stretch>
            <a:fillRect/>
          </a:stretch>
        </p:blipFill>
        <p:spPr>
          <a:xfrm>
            <a:off x="0" y="632456"/>
            <a:ext cx="5016451" cy="4511044"/>
          </a:xfrm>
          <a:prstGeom prst="rect">
            <a:avLst/>
          </a:prstGeom>
          <a:noFill/>
          <a:ln>
            <a:noFill/>
          </a:ln>
        </p:spPr>
      </p:pic>
      <p:pic>
        <p:nvPicPr>
          <p:cNvPr id="56" name="Google Shape;56;p13"/>
          <p:cNvPicPr preferRelativeResize="0"/>
          <p:nvPr/>
        </p:nvPicPr>
        <p:blipFill>
          <a:blip r:embed="rId5">
            <a:alphaModFix/>
          </a:blip>
          <a:stretch>
            <a:fillRect/>
          </a:stretch>
        </p:blipFill>
        <p:spPr>
          <a:xfrm>
            <a:off x="5381912" y="900239"/>
            <a:ext cx="1777100" cy="247900"/>
          </a:xfrm>
          <a:prstGeom prst="rect">
            <a:avLst/>
          </a:prstGeom>
          <a:noFill/>
          <a:ln>
            <a:noFill/>
          </a:ln>
        </p:spPr>
      </p:pic>
      <p:sp>
        <p:nvSpPr>
          <p:cNvPr id="57" name="Google Shape;57;p13"/>
          <p:cNvSpPr txBox="1"/>
          <p:nvPr/>
        </p:nvSpPr>
        <p:spPr>
          <a:xfrm>
            <a:off x="4377750" y="289577"/>
            <a:ext cx="2969100" cy="1169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pl" sz="1600">
                <a:latin typeface="Lexend Zetta"/>
                <a:ea typeface="Lexend Zetta"/>
                <a:cs typeface="Lexend Zetta"/>
                <a:sym typeface="Lexend Zetta"/>
              </a:rPr>
              <a:t>Your expressway</a:t>
            </a:r>
            <a:endParaRPr sz="1600">
              <a:latin typeface="Lexend Zetta"/>
              <a:ea typeface="Lexend Zetta"/>
              <a:cs typeface="Lexend Zetta"/>
              <a:sym typeface="Lexend Zetta"/>
            </a:endParaRPr>
          </a:p>
          <a:p>
            <a:pPr marL="0" lvl="0" indent="0" algn="r" rtl="0">
              <a:spcBef>
                <a:spcPts val="0"/>
              </a:spcBef>
              <a:spcAft>
                <a:spcPts val="0"/>
              </a:spcAft>
              <a:buClr>
                <a:schemeClr val="dk1"/>
              </a:buClr>
              <a:buSzPts val="1100"/>
              <a:buFont typeface="Arial"/>
              <a:buNone/>
            </a:pPr>
            <a:r>
              <a:rPr lang="pl" sz="1600" b="1">
                <a:latin typeface="Lexend Zetta"/>
                <a:ea typeface="Lexend Zetta"/>
                <a:cs typeface="Lexend Zetta"/>
                <a:sym typeface="Lexend Zetta"/>
              </a:rPr>
              <a:t>to invaluable experience</a:t>
            </a:r>
            <a:endParaRPr sz="1600" b="1">
              <a:latin typeface="Lexend Zetta"/>
              <a:ea typeface="Lexend Zetta"/>
              <a:cs typeface="Lexend Zetta"/>
              <a:sym typeface="Lexend Zetta"/>
            </a:endParaRPr>
          </a:p>
          <a:p>
            <a:pPr marL="0" lvl="0" indent="0" algn="r" rtl="0">
              <a:spcBef>
                <a:spcPts val="0"/>
              </a:spcBef>
              <a:spcAft>
                <a:spcPts val="0"/>
              </a:spcAft>
              <a:buNone/>
            </a:pPr>
            <a:r>
              <a:rPr lang="pl" sz="1600" b="1">
                <a:latin typeface="Lexend Zetta"/>
                <a:ea typeface="Lexend Zetta"/>
                <a:cs typeface="Lexend Zetta"/>
                <a:sym typeface="Lexend Zetta"/>
              </a:rPr>
              <a:t>and skills!</a:t>
            </a:r>
            <a:endParaRPr sz="1600" b="1">
              <a:latin typeface="Lexend Zetta"/>
              <a:ea typeface="Lexend Zetta"/>
              <a:cs typeface="Lexend Zetta"/>
              <a:sym typeface="Lexend Zetta"/>
            </a:endParaRPr>
          </a:p>
        </p:txBody>
      </p:sp>
      <p:pic>
        <p:nvPicPr>
          <p:cNvPr id="58" name="Google Shape;58;p13"/>
          <p:cNvPicPr preferRelativeResize="0"/>
          <p:nvPr/>
        </p:nvPicPr>
        <p:blipFill>
          <a:blip r:embed="rId6">
            <a:alphaModFix/>
          </a:blip>
          <a:stretch>
            <a:fillRect/>
          </a:stretch>
        </p:blipFill>
        <p:spPr>
          <a:xfrm>
            <a:off x="5016455" y="1988225"/>
            <a:ext cx="4127546" cy="3985051"/>
          </a:xfrm>
          <a:prstGeom prst="rect">
            <a:avLst/>
          </a:prstGeom>
          <a:noFill/>
          <a:ln>
            <a:noFill/>
          </a:ln>
        </p:spPr>
      </p:pic>
      <p:pic>
        <p:nvPicPr>
          <p:cNvPr id="59" name="Google Shape;59;p13"/>
          <p:cNvPicPr preferRelativeResize="0"/>
          <p:nvPr/>
        </p:nvPicPr>
        <p:blipFill>
          <a:blip r:embed="rId7">
            <a:alphaModFix/>
          </a:blip>
          <a:stretch>
            <a:fillRect/>
          </a:stretch>
        </p:blipFill>
        <p:spPr>
          <a:xfrm>
            <a:off x="7549097" y="416327"/>
            <a:ext cx="989275" cy="281350"/>
          </a:xfrm>
          <a:prstGeom prst="rect">
            <a:avLst/>
          </a:prstGeom>
          <a:noFill/>
          <a:ln>
            <a:noFill/>
          </a:ln>
        </p:spPr>
      </p:pic>
      <p:sp>
        <p:nvSpPr>
          <p:cNvPr id="60" name="Google Shape;60;p13"/>
          <p:cNvSpPr txBox="1"/>
          <p:nvPr/>
        </p:nvSpPr>
        <p:spPr>
          <a:xfrm>
            <a:off x="1368604" y="1136825"/>
            <a:ext cx="1863900" cy="3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000">
                <a:latin typeface="Hind"/>
                <a:ea typeface="Hind"/>
                <a:cs typeface="Hind"/>
                <a:sym typeface="Hind"/>
              </a:rPr>
              <a:t>POWERED BY MACRIX.EU</a:t>
            </a:r>
            <a:endParaRPr sz="1000">
              <a:latin typeface="Hind"/>
              <a:ea typeface="Hind"/>
              <a:cs typeface="Hind"/>
              <a:sym typeface="Hind"/>
            </a:endParaRPr>
          </a:p>
        </p:txBody>
      </p:sp>
      <p:cxnSp>
        <p:nvCxnSpPr>
          <p:cNvPr id="61" name="Google Shape;61;p13"/>
          <p:cNvCxnSpPr/>
          <p:nvPr/>
        </p:nvCxnSpPr>
        <p:spPr>
          <a:xfrm rot="10800000">
            <a:off x="635825" y="1514952"/>
            <a:ext cx="6617100" cy="0"/>
          </a:xfrm>
          <a:prstGeom prst="straightConnector1">
            <a:avLst/>
          </a:prstGeom>
          <a:noFill/>
          <a:ln w="9525" cap="flat" cmpd="sng">
            <a:solidFill>
              <a:schemeClr val="dk2"/>
            </a:solidFill>
            <a:prstDash val="solid"/>
            <a:round/>
            <a:headEnd type="none" w="med" len="med"/>
            <a:tailEnd type="none" w="med" len="med"/>
          </a:ln>
        </p:spPr>
      </p:cxnSp>
      <p:sp>
        <p:nvSpPr>
          <p:cNvPr id="62" name="Google Shape;62;p13"/>
          <p:cNvSpPr txBox="1"/>
          <p:nvPr/>
        </p:nvSpPr>
        <p:spPr>
          <a:xfrm>
            <a:off x="635825" y="1561000"/>
            <a:ext cx="38937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800">
                <a:latin typeface="Lexend Zetta"/>
                <a:ea typeface="Lexend Zetta"/>
                <a:cs typeface="Lexend Zetta"/>
                <a:sym typeface="Lexend Zetta"/>
              </a:rPr>
              <a:t>3 months development program for </a:t>
            </a:r>
            <a:r>
              <a:rPr lang="pl" sz="800" b="1">
                <a:latin typeface="Lexend Zetta"/>
                <a:ea typeface="Lexend Zetta"/>
                <a:cs typeface="Lexend Zetta"/>
                <a:sym typeface="Lexend Zetta"/>
              </a:rPr>
              <a:t>students, willing to start their career in IT!</a:t>
            </a:r>
            <a:endParaRPr sz="800" b="1">
              <a:latin typeface="Lexend Zetta"/>
              <a:ea typeface="Lexend Zetta"/>
              <a:cs typeface="Lexend Zetta"/>
              <a:sym typeface="Lexend Zetta"/>
            </a:endParaRPr>
          </a:p>
        </p:txBody>
      </p:sp>
      <p:sp>
        <p:nvSpPr>
          <p:cNvPr id="63" name="Google Shape;63;p13"/>
          <p:cNvSpPr txBox="1"/>
          <p:nvPr/>
        </p:nvSpPr>
        <p:spPr>
          <a:xfrm>
            <a:off x="5414921" y="1619165"/>
            <a:ext cx="1943100" cy="336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l">
                <a:solidFill>
                  <a:srgbClr val="00B0CE"/>
                </a:solidFill>
                <a:latin typeface="Hind"/>
                <a:ea typeface="Hind"/>
                <a:cs typeface="Hind"/>
                <a:sym typeface="Hind"/>
              </a:rPr>
              <a:t>WWW.YPPMACRIX.EU</a:t>
            </a:r>
            <a:endParaRPr>
              <a:solidFill>
                <a:srgbClr val="00B0CE"/>
              </a:solidFill>
              <a:latin typeface="Hind"/>
              <a:ea typeface="Hind"/>
              <a:cs typeface="Hind"/>
              <a:sym typeface="Hi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197025" y="3461750"/>
            <a:ext cx="3047819" cy="425125"/>
          </a:xfrm>
          <a:prstGeom prst="rect">
            <a:avLst/>
          </a:prstGeom>
          <a:noFill/>
          <a:ln>
            <a:noFill/>
          </a:ln>
        </p:spPr>
      </p:pic>
      <p:pic>
        <p:nvPicPr>
          <p:cNvPr id="69" name="Google Shape;69;p14"/>
          <p:cNvPicPr preferRelativeResize="0"/>
          <p:nvPr/>
        </p:nvPicPr>
        <p:blipFill>
          <a:blip r:embed="rId4">
            <a:alphaModFix/>
          </a:blip>
          <a:stretch>
            <a:fillRect/>
          </a:stretch>
        </p:blipFill>
        <p:spPr>
          <a:xfrm>
            <a:off x="195050" y="260775"/>
            <a:ext cx="2010300" cy="353275"/>
          </a:xfrm>
          <a:prstGeom prst="rect">
            <a:avLst/>
          </a:prstGeom>
          <a:noFill/>
          <a:ln>
            <a:noFill/>
          </a:ln>
        </p:spPr>
      </p:pic>
      <p:pic>
        <p:nvPicPr>
          <p:cNvPr id="70" name="Google Shape;70;p14"/>
          <p:cNvPicPr preferRelativeResize="0"/>
          <p:nvPr/>
        </p:nvPicPr>
        <p:blipFill>
          <a:blip r:embed="rId5">
            <a:alphaModFix/>
          </a:blip>
          <a:stretch>
            <a:fillRect/>
          </a:stretch>
        </p:blipFill>
        <p:spPr>
          <a:xfrm>
            <a:off x="5680002" y="0"/>
            <a:ext cx="3463999" cy="5143500"/>
          </a:xfrm>
          <a:prstGeom prst="rect">
            <a:avLst/>
          </a:prstGeom>
          <a:noFill/>
          <a:ln>
            <a:noFill/>
          </a:ln>
        </p:spPr>
      </p:pic>
      <p:sp>
        <p:nvSpPr>
          <p:cNvPr id="71" name="Google Shape;71;p14"/>
          <p:cNvSpPr txBox="1"/>
          <p:nvPr/>
        </p:nvSpPr>
        <p:spPr>
          <a:xfrm>
            <a:off x="158925" y="1710125"/>
            <a:ext cx="5521200" cy="11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000" b="1">
                <a:latin typeface="Hind"/>
                <a:ea typeface="Hind"/>
                <a:cs typeface="Hind"/>
                <a:sym typeface="Hind"/>
              </a:rPr>
              <a:t>The Young Potentials Program </a:t>
            </a:r>
            <a:r>
              <a:rPr lang="pl" sz="1000">
                <a:latin typeface="Hind"/>
                <a:ea typeface="Hind"/>
                <a:cs typeface="Hind"/>
                <a:sym typeface="Hind"/>
              </a:rPr>
              <a:t>is a golden ticket for students and recent graduates under 26. Over the course of three months, participants undergo intensive training in software development and work on real-world projects. </a:t>
            </a:r>
            <a:endParaRPr sz="1000">
              <a:latin typeface="Hind"/>
              <a:ea typeface="Hind"/>
              <a:cs typeface="Hind"/>
              <a:sym typeface="Hind"/>
            </a:endParaRPr>
          </a:p>
          <a:p>
            <a:pPr marL="0" lvl="0" indent="0" algn="l" rtl="0">
              <a:spcBef>
                <a:spcPts val="0"/>
              </a:spcBef>
              <a:spcAft>
                <a:spcPts val="0"/>
              </a:spcAft>
              <a:buNone/>
            </a:pPr>
            <a:endParaRPr sz="1000">
              <a:latin typeface="Hind"/>
              <a:ea typeface="Hind"/>
              <a:cs typeface="Hind"/>
              <a:sym typeface="Hind"/>
            </a:endParaRPr>
          </a:p>
          <a:p>
            <a:pPr marL="0" lvl="0" indent="0" algn="l" rtl="0">
              <a:spcBef>
                <a:spcPts val="0"/>
              </a:spcBef>
              <a:spcAft>
                <a:spcPts val="0"/>
              </a:spcAft>
              <a:buNone/>
            </a:pPr>
            <a:r>
              <a:rPr lang="pl" sz="1000" b="1">
                <a:latin typeface="Hind"/>
                <a:ea typeface="Hind"/>
                <a:cs typeface="Hind"/>
                <a:sym typeface="Hind"/>
              </a:rPr>
              <a:t>Whole Program is lead in Learn &amp; Stay formula,</a:t>
            </a:r>
            <a:r>
              <a:rPr lang="pl" sz="1000">
                <a:latin typeface="Hind"/>
                <a:ea typeface="Hind"/>
                <a:cs typeface="Hind"/>
                <a:sym typeface="Hind"/>
              </a:rPr>
              <a:t> that means that the best trainees will </a:t>
            </a:r>
            <a:r>
              <a:rPr lang="pl" sz="1000" b="1">
                <a:latin typeface="Hind"/>
                <a:ea typeface="Hind"/>
                <a:cs typeface="Hind"/>
                <a:sym typeface="Hind"/>
              </a:rPr>
              <a:t>get job proposal.</a:t>
            </a:r>
            <a:endParaRPr sz="1000" b="1">
              <a:latin typeface="Hind"/>
              <a:ea typeface="Hind"/>
              <a:cs typeface="Hind"/>
              <a:sym typeface="Hind"/>
            </a:endParaRPr>
          </a:p>
        </p:txBody>
      </p:sp>
      <p:sp>
        <p:nvSpPr>
          <p:cNvPr id="72" name="Google Shape;72;p14"/>
          <p:cNvSpPr txBox="1"/>
          <p:nvPr/>
        </p:nvSpPr>
        <p:spPr>
          <a:xfrm>
            <a:off x="158925" y="3200250"/>
            <a:ext cx="5894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600">
                <a:latin typeface="Lexend Zetta"/>
                <a:ea typeface="Lexend Zetta"/>
                <a:cs typeface="Lexend Zetta"/>
                <a:sym typeface="Lexend Zetta"/>
              </a:rPr>
              <a:t>WHO CAN PARTICIPATE</a:t>
            </a:r>
            <a:endParaRPr sz="1600">
              <a:latin typeface="Lexend Zetta"/>
              <a:ea typeface="Lexend Zetta"/>
              <a:cs typeface="Lexend Zetta"/>
              <a:sym typeface="Lexend Zetta"/>
            </a:endParaRPr>
          </a:p>
          <a:p>
            <a:pPr marL="0" lvl="0" indent="0" algn="l" rtl="0">
              <a:spcBef>
                <a:spcPts val="0"/>
              </a:spcBef>
              <a:spcAft>
                <a:spcPts val="0"/>
              </a:spcAft>
              <a:buNone/>
            </a:pPr>
            <a:r>
              <a:rPr lang="pl" sz="1600" b="1">
                <a:latin typeface="Lexend Zetta"/>
                <a:ea typeface="Lexend Zetta"/>
                <a:cs typeface="Lexend Zetta"/>
                <a:sym typeface="Lexend Zetta"/>
              </a:rPr>
              <a:t>IN THE PROGRAM?</a:t>
            </a:r>
            <a:endParaRPr sz="1600" b="1">
              <a:latin typeface="Lexend Zetta"/>
              <a:ea typeface="Lexend Zetta"/>
              <a:cs typeface="Lexend Zetta"/>
              <a:sym typeface="Lexend Zetta"/>
            </a:endParaRPr>
          </a:p>
        </p:txBody>
      </p:sp>
      <p:sp>
        <p:nvSpPr>
          <p:cNvPr id="73" name="Google Shape;73;p14"/>
          <p:cNvSpPr txBox="1"/>
          <p:nvPr/>
        </p:nvSpPr>
        <p:spPr>
          <a:xfrm>
            <a:off x="42650" y="3911625"/>
            <a:ext cx="6870000" cy="1141500"/>
          </a:xfrm>
          <a:prstGeom prst="rect">
            <a:avLst/>
          </a:prstGeom>
          <a:noFill/>
          <a:ln>
            <a:noFill/>
          </a:ln>
        </p:spPr>
        <p:txBody>
          <a:bodyPr spcFirstLastPara="1" wrap="square" lIns="91425" tIns="91425" rIns="91425" bIns="91425" anchor="t" anchorCtr="0">
            <a:noAutofit/>
          </a:bodyPr>
          <a:lstStyle/>
          <a:p>
            <a:pPr marL="457200" lvl="0" indent="-292100" algn="l" rtl="0">
              <a:spcBef>
                <a:spcPts val="0"/>
              </a:spcBef>
              <a:spcAft>
                <a:spcPts val="0"/>
              </a:spcAft>
              <a:buSzPts val="1000"/>
              <a:buFont typeface="Hind"/>
              <a:buChar char="●"/>
            </a:pPr>
            <a:r>
              <a:rPr lang="pl" sz="1000" b="1">
                <a:latin typeface="Hind"/>
                <a:ea typeface="Hind"/>
                <a:cs typeface="Hind"/>
                <a:sym typeface="Hind"/>
              </a:rPr>
              <a:t>STEM (science, technology, engineering, mathematics) </a:t>
            </a:r>
            <a:r>
              <a:rPr lang="pl" sz="1000">
                <a:latin typeface="Hind"/>
                <a:ea typeface="Hind"/>
                <a:cs typeface="Hind"/>
                <a:sym typeface="Hind"/>
              </a:rPr>
              <a:t>students and recent graduates aged </a:t>
            </a:r>
            <a:r>
              <a:rPr lang="pl" sz="1000" b="1">
                <a:latin typeface="Hind"/>
                <a:ea typeface="Hind"/>
                <a:cs typeface="Hind"/>
                <a:sym typeface="Hind"/>
              </a:rPr>
              <a:t>18 – 26 years</a:t>
            </a:r>
            <a:endParaRPr sz="1000" b="1">
              <a:latin typeface="Hind"/>
              <a:ea typeface="Hind"/>
              <a:cs typeface="Hind"/>
              <a:sym typeface="Hind"/>
            </a:endParaRPr>
          </a:p>
          <a:p>
            <a:pPr marL="457200" lvl="0" indent="-292100" algn="l" rtl="0">
              <a:spcBef>
                <a:spcPts val="0"/>
              </a:spcBef>
              <a:spcAft>
                <a:spcPts val="0"/>
              </a:spcAft>
              <a:buSzPts val="1000"/>
              <a:buFont typeface="Hind"/>
              <a:buChar char="●"/>
            </a:pPr>
            <a:r>
              <a:rPr lang="pl" sz="1000">
                <a:latin typeface="Hind"/>
                <a:ea typeface="Hind"/>
                <a:cs typeface="Hind"/>
                <a:sym typeface="Hind"/>
              </a:rPr>
              <a:t>Unapologetically ambitious go-getters willing to start their career in IT</a:t>
            </a:r>
            <a:endParaRPr sz="1000">
              <a:latin typeface="Hind"/>
              <a:ea typeface="Hind"/>
              <a:cs typeface="Hind"/>
              <a:sym typeface="Hind"/>
            </a:endParaRPr>
          </a:p>
          <a:p>
            <a:pPr marL="457200" lvl="0" indent="-292100" algn="l" rtl="0">
              <a:spcBef>
                <a:spcPts val="0"/>
              </a:spcBef>
              <a:spcAft>
                <a:spcPts val="0"/>
              </a:spcAft>
              <a:buSzPts val="1000"/>
              <a:buFont typeface="Hind"/>
              <a:buChar char="●"/>
            </a:pPr>
            <a:r>
              <a:rPr lang="pl" sz="1000">
                <a:latin typeface="Hind"/>
                <a:ea typeface="Hind"/>
                <a:cs typeface="Hind"/>
                <a:sym typeface="Hind"/>
              </a:rPr>
              <a:t>English language skills: B2/C1 level</a:t>
            </a:r>
            <a:endParaRPr sz="1000">
              <a:latin typeface="Hind"/>
              <a:ea typeface="Hind"/>
              <a:cs typeface="Hind"/>
              <a:sym typeface="Hind"/>
            </a:endParaRPr>
          </a:p>
        </p:txBody>
      </p:sp>
      <p:pic>
        <p:nvPicPr>
          <p:cNvPr id="74" name="Google Shape;74;p14"/>
          <p:cNvPicPr preferRelativeResize="0"/>
          <p:nvPr/>
        </p:nvPicPr>
        <p:blipFill>
          <a:blip r:embed="rId3">
            <a:alphaModFix/>
          </a:blip>
          <a:stretch>
            <a:fillRect/>
          </a:stretch>
        </p:blipFill>
        <p:spPr>
          <a:xfrm>
            <a:off x="158925" y="1243625"/>
            <a:ext cx="5114600" cy="425125"/>
          </a:xfrm>
          <a:prstGeom prst="rect">
            <a:avLst/>
          </a:prstGeom>
          <a:noFill/>
          <a:ln>
            <a:noFill/>
          </a:ln>
        </p:spPr>
      </p:pic>
      <p:sp>
        <p:nvSpPr>
          <p:cNvPr id="75" name="Google Shape;75;p14"/>
          <p:cNvSpPr txBox="1"/>
          <p:nvPr/>
        </p:nvSpPr>
        <p:spPr>
          <a:xfrm>
            <a:off x="122800" y="1033025"/>
            <a:ext cx="5894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600">
                <a:latin typeface="Lexend Zetta"/>
                <a:ea typeface="Lexend Zetta"/>
                <a:cs typeface="Lexend Zetta"/>
                <a:sym typeface="Lexend Zetta"/>
              </a:rPr>
              <a:t>WHAT IS </a:t>
            </a:r>
            <a:endParaRPr sz="1600">
              <a:latin typeface="Lexend Zetta"/>
              <a:ea typeface="Lexend Zetta"/>
              <a:cs typeface="Lexend Zetta"/>
              <a:sym typeface="Lexend Zetta"/>
            </a:endParaRPr>
          </a:p>
          <a:p>
            <a:pPr marL="0" lvl="0" indent="0" algn="l" rtl="0">
              <a:spcBef>
                <a:spcPts val="0"/>
              </a:spcBef>
              <a:spcAft>
                <a:spcPts val="0"/>
              </a:spcAft>
              <a:buNone/>
            </a:pPr>
            <a:r>
              <a:rPr lang="pl" sz="1600" b="1">
                <a:latin typeface="Lexend Zetta"/>
                <a:ea typeface="Lexend Zetta"/>
                <a:cs typeface="Lexend Zetta"/>
                <a:sym typeface="Lexend Zetta"/>
              </a:rPr>
              <a:t>YOUNG POTENTIALS PROGRAM?</a:t>
            </a:r>
            <a:endParaRPr sz="1600" b="1">
              <a:latin typeface="Lexend Zetta"/>
              <a:ea typeface="Lexend Zetta"/>
              <a:cs typeface="Lexend Zetta"/>
              <a:sym typeface="Lexend Zett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Shape 79"/>
        <p:cNvGrpSpPr/>
        <p:nvPr/>
      </p:nvGrpSpPr>
      <p:grpSpPr>
        <a:xfrm>
          <a:off x="0" y="0"/>
          <a:ext cx="0" cy="0"/>
          <a:chOff x="0" y="0"/>
          <a:chExt cx="0" cy="0"/>
        </a:xfrm>
      </p:grpSpPr>
      <p:pic>
        <p:nvPicPr>
          <p:cNvPr id="80" name="Google Shape;80;p15"/>
          <p:cNvPicPr preferRelativeResize="0"/>
          <p:nvPr/>
        </p:nvPicPr>
        <p:blipFill>
          <a:blip r:embed="rId3">
            <a:alphaModFix/>
          </a:blip>
          <a:stretch>
            <a:fillRect/>
          </a:stretch>
        </p:blipFill>
        <p:spPr>
          <a:xfrm>
            <a:off x="195050" y="260775"/>
            <a:ext cx="2010300" cy="353275"/>
          </a:xfrm>
          <a:prstGeom prst="rect">
            <a:avLst/>
          </a:prstGeom>
          <a:noFill/>
          <a:ln>
            <a:noFill/>
          </a:ln>
        </p:spPr>
      </p:pic>
      <p:pic>
        <p:nvPicPr>
          <p:cNvPr id="81" name="Google Shape;81;p15"/>
          <p:cNvPicPr preferRelativeResize="0"/>
          <p:nvPr/>
        </p:nvPicPr>
        <p:blipFill>
          <a:blip r:embed="rId4">
            <a:alphaModFix/>
          </a:blip>
          <a:stretch>
            <a:fillRect/>
          </a:stretch>
        </p:blipFill>
        <p:spPr>
          <a:xfrm>
            <a:off x="0" y="2809862"/>
            <a:ext cx="9144000" cy="2333638"/>
          </a:xfrm>
          <a:prstGeom prst="rect">
            <a:avLst/>
          </a:prstGeom>
          <a:noFill/>
          <a:ln>
            <a:noFill/>
          </a:ln>
        </p:spPr>
      </p:pic>
      <p:pic>
        <p:nvPicPr>
          <p:cNvPr id="82" name="Google Shape;82;p15"/>
          <p:cNvPicPr preferRelativeResize="0"/>
          <p:nvPr/>
        </p:nvPicPr>
        <p:blipFill>
          <a:blip r:embed="rId5">
            <a:alphaModFix/>
          </a:blip>
          <a:stretch>
            <a:fillRect/>
          </a:stretch>
        </p:blipFill>
        <p:spPr>
          <a:xfrm>
            <a:off x="4754250" y="1054700"/>
            <a:ext cx="4163850" cy="4088799"/>
          </a:xfrm>
          <a:prstGeom prst="rect">
            <a:avLst/>
          </a:prstGeom>
          <a:noFill/>
          <a:ln>
            <a:noFill/>
          </a:ln>
        </p:spPr>
      </p:pic>
      <p:sp>
        <p:nvSpPr>
          <p:cNvPr id="83" name="Google Shape;83;p15"/>
          <p:cNvSpPr txBox="1"/>
          <p:nvPr/>
        </p:nvSpPr>
        <p:spPr>
          <a:xfrm>
            <a:off x="158925" y="1805375"/>
            <a:ext cx="4222500" cy="13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000">
                <a:latin typeface="Hind"/>
                <a:ea typeface="Hind"/>
                <a:cs typeface="Hind"/>
                <a:sym typeface="Hind"/>
              </a:rPr>
              <a:t>We created a development program for the student that </a:t>
            </a:r>
            <a:r>
              <a:rPr lang="pl" sz="1000" b="1">
                <a:latin typeface="Hind"/>
                <a:ea typeface="Hind"/>
                <a:cs typeface="Hind"/>
                <a:sym typeface="Hind"/>
              </a:rPr>
              <a:t>we ourselves would like to participate in.</a:t>
            </a:r>
            <a:r>
              <a:rPr lang="pl" sz="1000">
                <a:latin typeface="Hind"/>
                <a:ea typeface="Hind"/>
                <a:cs typeface="Hind"/>
                <a:sym typeface="Hind"/>
              </a:rPr>
              <a:t> Some of us remembered days, when internships were unpaid, when young developers were left on their own, without the support of much more experienced people. And there were no future for trainees after internship. </a:t>
            </a:r>
            <a:endParaRPr sz="1000">
              <a:latin typeface="Hind"/>
              <a:ea typeface="Hind"/>
              <a:cs typeface="Hind"/>
              <a:sym typeface="Hind"/>
            </a:endParaRPr>
          </a:p>
          <a:p>
            <a:pPr marL="0" lvl="0" indent="0" algn="l" rtl="0">
              <a:spcBef>
                <a:spcPts val="0"/>
              </a:spcBef>
              <a:spcAft>
                <a:spcPts val="0"/>
              </a:spcAft>
              <a:buNone/>
            </a:pPr>
            <a:endParaRPr sz="1000">
              <a:latin typeface="Hind"/>
              <a:ea typeface="Hind"/>
              <a:cs typeface="Hind"/>
              <a:sym typeface="Hind"/>
            </a:endParaRPr>
          </a:p>
          <a:p>
            <a:pPr marL="0" lvl="0" indent="0" algn="l" rtl="0">
              <a:spcBef>
                <a:spcPts val="0"/>
              </a:spcBef>
              <a:spcAft>
                <a:spcPts val="0"/>
              </a:spcAft>
              <a:buNone/>
            </a:pPr>
            <a:r>
              <a:rPr lang="pl" sz="1000">
                <a:latin typeface="Hind"/>
                <a:ea typeface="Hind"/>
                <a:cs typeface="Hind"/>
                <a:sym typeface="Hind"/>
              </a:rPr>
              <a:t>That’s why we decided to change that and do our part to make a difference!</a:t>
            </a:r>
            <a:endParaRPr sz="1000">
              <a:latin typeface="Hind"/>
              <a:ea typeface="Hind"/>
              <a:cs typeface="Hind"/>
              <a:sym typeface="Hind"/>
            </a:endParaRPr>
          </a:p>
        </p:txBody>
      </p:sp>
      <p:pic>
        <p:nvPicPr>
          <p:cNvPr id="84" name="Google Shape;84;p15"/>
          <p:cNvPicPr preferRelativeResize="0"/>
          <p:nvPr/>
        </p:nvPicPr>
        <p:blipFill>
          <a:blip r:embed="rId6">
            <a:alphaModFix/>
          </a:blip>
          <a:stretch>
            <a:fillRect/>
          </a:stretch>
        </p:blipFill>
        <p:spPr>
          <a:xfrm>
            <a:off x="2266950" y="1015025"/>
            <a:ext cx="2562225" cy="425125"/>
          </a:xfrm>
          <a:prstGeom prst="rect">
            <a:avLst/>
          </a:prstGeom>
          <a:noFill/>
          <a:ln>
            <a:noFill/>
          </a:ln>
        </p:spPr>
      </p:pic>
      <p:sp>
        <p:nvSpPr>
          <p:cNvPr id="85" name="Google Shape;85;p15"/>
          <p:cNvSpPr txBox="1"/>
          <p:nvPr/>
        </p:nvSpPr>
        <p:spPr>
          <a:xfrm>
            <a:off x="122800" y="1033025"/>
            <a:ext cx="6792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600">
                <a:latin typeface="Lexend Zetta"/>
                <a:ea typeface="Lexend Zetta"/>
                <a:cs typeface="Lexend Zetta"/>
                <a:sym typeface="Lexend Zetta"/>
              </a:rPr>
              <a:t>WHAT MAKES </a:t>
            </a:r>
            <a:r>
              <a:rPr lang="pl" sz="1600" b="1">
                <a:latin typeface="Lexend Zetta"/>
                <a:ea typeface="Lexend Zetta"/>
                <a:cs typeface="Lexend Zetta"/>
                <a:sym typeface="Lexend Zetta"/>
              </a:rPr>
              <a:t>YPP SO UNIQUE</a:t>
            </a:r>
            <a:r>
              <a:rPr lang="pl" sz="1600">
                <a:latin typeface="Lexend Zetta"/>
                <a:ea typeface="Lexend Zetta"/>
                <a:cs typeface="Lexend Zetta"/>
                <a:sym typeface="Lexend Zetta"/>
              </a:rPr>
              <a:t> COMPARED TO ANOTHER DIFFERENT PROGRAMS?</a:t>
            </a:r>
            <a:endParaRPr sz="1600" b="1">
              <a:latin typeface="Lexend Zetta"/>
              <a:ea typeface="Lexend Zetta"/>
              <a:cs typeface="Lexend Zetta"/>
              <a:sym typeface="Lexend Zett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Shape 89"/>
        <p:cNvGrpSpPr/>
        <p:nvPr/>
      </p:nvGrpSpPr>
      <p:grpSpPr>
        <a:xfrm>
          <a:off x="0" y="0"/>
          <a:ext cx="0" cy="0"/>
          <a:chOff x="0" y="0"/>
          <a:chExt cx="0" cy="0"/>
        </a:xfrm>
      </p:grpSpPr>
      <p:pic>
        <p:nvPicPr>
          <p:cNvPr id="90" name="Google Shape;90;p16"/>
          <p:cNvPicPr preferRelativeResize="0"/>
          <p:nvPr/>
        </p:nvPicPr>
        <p:blipFill>
          <a:blip r:embed="rId3">
            <a:alphaModFix/>
          </a:blip>
          <a:stretch>
            <a:fillRect/>
          </a:stretch>
        </p:blipFill>
        <p:spPr>
          <a:xfrm>
            <a:off x="3843334" y="1"/>
            <a:ext cx="5300671" cy="5143500"/>
          </a:xfrm>
          <a:prstGeom prst="rect">
            <a:avLst/>
          </a:prstGeom>
          <a:noFill/>
          <a:ln>
            <a:noFill/>
          </a:ln>
        </p:spPr>
      </p:pic>
      <p:pic>
        <p:nvPicPr>
          <p:cNvPr id="91" name="Google Shape;91;p16"/>
          <p:cNvPicPr preferRelativeResize="0"/>
          <p:nvPr/>
        </p:nvPicPr>
        <p:blipFill>
          <a:blip r:embed="rId4">
            <a:alphaModFix/>
          </a:blip>
          <a:stretch>
            <a:fillRect/>
          </a:stretch>
        </p:blipFill>
        <p:spPr>
          <a:xfrm>
            <a:off x="195050" y="260775"/>
            <a:ext cx="2010300" cy="353275"/>
          </a:xfrm>
          <a:prstGeom prst="rect">
            <a:avLst/>
          </a:prstGeom>
          <a:noFill/>
          <a:ln>
            <a:noFill/>
          </a:ln>
        </p:spPr>
      </p:pic>
      <p:pic>
        <p:nvPicPr>
          <p:cNvPr id="92" name="Google Shape;92;p16"/>
          <p:cNvPicPr preferRelativeResize="0"/>
          <p:nvPr/>
        </p:nvPicPr>
        <p:blipFill>
          <a:blip r:embed="rId5">
            <a:alphaModFix/>
          </a:blip>
          <a:stretch>
            <a:fillRect/>
          </a:stretch>
        </p:blipFill>
        <p:spPr>
          <a:xfrm>
            <a:off x="133350" y="1319825"/>
            <a:ext cx="3962400" cy="425125"/>
          </a:xfrm>
          <a:prstGeom prst="rect">
            <a:avLst/>
          </a:prstGeom>
          <a:noFill/>
          <a:ln>
            <a:noFill/>
          </a:ln>
        </p:spPr>
      </p:pic>
      <p:sp>
        <p:nvSpPr>
          <p:cNvPr id="93" name="Google Shape;93;p16"/>
          <p:cNvSpPr txBox="1"/>
          <p:nvPr/>
        </p:nvSpPr>
        <p:spPr>
          <a:xfrm>
            <a:off x="122800" y="1033025"/>
            <a:ext cx="7840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600">
                <a:latin typeface="Lexend Zetta"/>
                <a:ea typeface="Lexend Zetta"/>
                <a:cs typeface="Lexend Zetta"/>
                <a:sym typeface="Lexend Zetta"/>
              </a:rPr>
              <a:t>YOUNG POTENTIALS PROGRAM </a:t>
            </a:r>
            <a:r>
              <a:rPr lang="pl" sz="1600" b="1">
                <a:latin typeface="Lexend Zetta"/>
                <a:ea typeface="Lexend Zetta"/>
                <a:cs typeface="Lexend Zetta"/>
                <a:sym typeface="Lexend Zetta"/>
              </a:rPr>
              <a:t>IS A UNIQUE OPPORTUNITY FOR YOU,</a:t>
            </a:r>
            <a:r>
              <a:rPr lang="pl" sz="1600">
                <a:latin typeface="Lexend Zetta"/>
                <a:ea typeface="Lexend Zetta"/>
                <a:cs typeface="Lexend Zetta"/>
                <a:sym typeface="Lexend Zetta"/>
              </a:rPr>
              <a:t> BECAUSE:</a:t>
            </a:r>
            <a:endParaRPr sz="1600" b="1">
              <a:latin typeface="Lexend Zetta"/>
              <a:ea typeface="Lexend Zetta"/>
              <a:cs typeface="Lexend Zetta"/>
              <a:sym typeface="Lexend Zetta"/>
            </a:endParaRPr>
          </a:p>
        </p:txBody>
      </p:sp>
      <p:pic>
        <p:nvPicPr>
          <p:cNvPr id="94" name="Google Shape;94;p16"/>
          <p:cNvPicPr preferRelativeResize="0"/>
          <p:nvPr/>
        </p:nvPicPr>
        <p:blipFill>
          <a:blip r:embed="rId6">
            <a:alphaModFix/>
          </a:blip>
          <a:stretch>
            <a:fillRect/>
          </a:stretch>
        </p:blipFill>
        <p:spPr>
          <a:xfrm>
            <a:off x="847725" y="2129100"/>
            <a:ext cx="349725" cy="217200"/>
          </a:xfrm>
          <a:prstGeom prst="rect">
            <a:avLst/>
          </a:prstGeom>
          <a:noFill/>
          <a:ln>
            <a:noFill/>
          </a:ln>
        </p:spPr>
      </p:pic>
      <p:pic>
        <p:nvPicPr>
          <p:cNvPr id="95" name="Google Shape;95;p16"/>
          <p:cNvPicPr preferRelativeResize="0"/>
          <p:nvPr/>
        </p:nvPicPr>
        <p:blipFill>
          <a:blip r:embed="rId7">
            <a:alphaModFix/>
          </a:blip>
          <a:stretch>
            <a:fillRect/>
          </a:stretch>
        </p:blipFill>
        <p:spPr>
          <a:xfrm>
            <a:off x="3356344" y="2084425"/>
            <a:ext cx="349725" cy="306549"/>
          </a:xfrm>
          <a:prstGeom prst="rect">
            <a:avLst/>
          </a:prstGeom>
          <a:noFill/>
          <a:ln>
            <a:noFill/>
          </a:ln>
        </p:spPr>
      </p:pic>
      <p:pic>
        <p:nvPicPr>
          <p:cNvPr id="96" name="Google Shape;96;p16"/>
          <p:cNvPicPr preferRelativeResize="0"/>
          <p:nvPr/>
        </p:nvPicPr>
        <p:blipFill>
          <a:blip r:embed="rId8">
            <a:alphaModFix/>
          </a:blip>
          <a:stretch>
            <a:fillRect/>
          </a:stretch>
        </p:blipFill>
        <p:spPr>
          <a:xfrm>
            <a:off x="847725" y="3518624"/>
            <a:ext cx="349725" cy="296238"/>
          </a:xfrm>
          <a:prstGeom prst="rect">
            <a:avLst/>
          </a:prstGeom>
          <a:noFill/>
          <a:ln>
            <a:noFill/>
          </a:ln>
        </p:spPr>
      </p:pic>
      <p:sp>
        <p:nvSpPr>
          <p:cNvPr id="97" name="Google Shape;97;p16"/>
          <p:cNvSpPr txBox="1"/>
          <p:nvPr/>
        </p:nvSpPr>
        <p:spPr>
          <a:xfrm>
            <a:off x="1213636" y="2102192"/>
            <a:ext cx="1962600" cy="121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800" b="1">
                <a:latin typeface="Hind"/>
                <a:ea typeface="Hind"/>
                <a:cs typeface="Hind"/>
                <a:sym typeface="Hind"/>
              </a:rPr>
              <a:t>Development / Growth</a:t>
            </a:r>
            <a:endParaRPr sz="800" b="1">
              <a:latin typeface="Hind"/>
              <a:ea typeface="Hind"/>
              <a:cs typeface="Hind"/>
              <a:sym typeface="Hind"/>
            </a:endParaRPr>
          </a:p>
          <a:p>
            <a:pPr marL="0" lvl="0" indent="0" algn="l" rtl="0">
              <a:spcBef>
                <a:spcPts val="0"/>
              </a:spcBef>
              <a:spcAft>
                <a:spcPts val="0"/>
              </a:spcAft>
              <a:buClr>
                <a:schemeClr val="dk1"/>
              </a:buClr>
              <a:buSzPts val="1100"/>
              <a:buFont typeface="Arial"/>
              <a:buNone/>
            </a:pPr>
            <a:endParaRPr sz="800" b="1">
              <a:latin typeface="Hind"/>
              <a:ea typeface="Hind"/>
              <a:cs typeface="Hind"/>
              <a:sym typeface="Hind"/>
            </a:endParaRPr>
          </a:p>
          <a:p>
            <a:pPr marL="0" lvl="0" indent="0" algn="l" rtl="0">
              <a:spcBef>
                <a:spcPts val="0"/>
              </a:spcBef>
              <a:spcAft>
                <a:spcPts val="0"/>
              </a:spcAft>
              <a:buNone/>
            </a:pPr>
            <a:r>
              <a:rPr lang="pl" sz="600">
                <a:latin typeface="Hind"/>
                <a:ea typeface="Hind"/>
                <a:cs typeface="Hind"/>
                <a:sym typeface="Hind"/>
              </a:rPr>
              <a:t>You will develop your competencies, in a dynamic work environment under the guidance of professionals. We put a lot of heart and know-how into our program, more than six months of preparation and 3 months of testing, so that learning takes place in a structured, logical way. </a:t>
            </a:r>
            <a:r>
              <a:rPr lang="pl" sz="600" b="1">
                <a:latin typeface="Hind"/>
                <a:ea typeface="Hind"/>
                <a:cs typeface="Hind"/>
                <a:sym typeface="Hind"/>
              </a:rPr>
              <a:t>Take advantage from our experience and proven ways to improve your own skills.</a:t>
            </a:r>
            <a:endParaRPr sz="600" b="1">
              <a:latin typeface="Hind"/>
              <a:ea typeface="Hind"/>
              <a:cs typeface="Hind"/>
              <a:sym typeface="Hind"/>
            </a:endParaRPr>
          </a:p>
        </p:txBody>
      </p:sp>
      <p:sp>
        <p:nvSpPr>
          <p:cNvPr id="98" name="Google Shape;98;p16"/>
          <p:cNvSpPr txBox="1"/>
          <p:nvPr/>
        </p:nvSpPr>
        <p:spPr>
          <a:xfrm>
            <a:off x="3716404" y="2084417"/>
            <a:ext cx="1962600" cy="121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800" b="1">
                <a:latin typeface="Hind"/>
                <a:ea typeface="Hind"/>
                <a:cs typeface="Hind"/>
                <a:sym typeface="Hind"/>
              </a:rPr>
              <a:t>IT Projects</a:t>
            </a:r>
            <a:endParaRPr sz="800" b="1">
              <a:latin typeface="Hind"/>
              <a:ea typeface="Hind"/>
              <a:cs typeface="Hind"/>
              <a:sym typeface="Hind"/>
            </a:endParaRPr>
          </a:p>
          <a:p>
            <a:pPr marL="0" lvl="0" indent="0" algn="l" rtl="0">
              <a:spcBef>
                <a:spcPts val="0"/>
              </a:spcBef>
              <a:spcAft>
                <a:spcPts val="0"/>
              </a:spcAft>
              <a:buNone/>
            </a:pPr>
            <a:endParaRPr sz="800" b="1">
              <a:latin typeface="Hind"/>
              <a:ea typeface="Hind"/>
              <a:cs typeface="Hind"/>
              <a:sym typeface="Hind"/>
            </a:endParaRPr>
          </a:p>
          <a:p>
            <a:pPr marL="0" lvl="0" indent="0" algn="l" rtl="0">
              <a:spcBef>
                <a:spcPts val="0"/>
              </a:spcBef>
              <a:spcAft>
                <a:spcPts val="0"/>
              </a:spcAft>
              <a:buNone/>
            </a:pPr>
            <a:r>
              <a:rPr lang="pl" sz="600">
                <a:latin typeface="Hind"/>
                <a:ea typeface="Hind"/>
                <a:cs typeface="Hind"/>
                <a:sym typeface="Hind"/>
              </a:rPr>
              <a:t>Young Potential Program is powered by </a:t>
            </a:r>
            <a:r>
              <a:rPr lang="pl" sz="600" b="1">
                <a:latin typeface="Hind"/>
                <a:ea typeface="Hind"/>
                <a:cs typeface="Hind"/>
                <a:sym typeface="Hind"/>
              </a:rPr>
              <a:t>Macrix Technology Group.</a:t>
            </a:r>
            <a:r>
              <a:rPr lang="pl" sz="600">
                <a:latin typeface="Hind"/>
                <a:ea typeface="Hind"/>
                <a:cs typeface="Hind"/>
                <a:sym typeface="Hind"/>
              </a:rPr>
              <a:t> Which means that projects You will be working to cover different fields such as: custom software development for our Clients, industrial automation, digital transformation, cloud development or even embedded systems. How does it sound for You?</a:t>
            </a:r>
            <a:endParaRPr sz="600">
              <a:latin typeface="Hind"/>
              <a:ea typeface="Hind"/>
              <a:cs typeface="Hind"/>
              <a:sym typeface="Hind"/>
            </a:endParaRPr>
          </a:p>
        </p:txBody>
      </p:sp>
      <p:sp>
        <p:nvSpPr>
          <p:cNvPr id="99" name="Google Shape;99;p16"/>
          <p:cNvSpPr txBox="1"/>
          <p:nvPr/>
        </p:nvSpPr>
        <p:spPr>
          <a:xfrm>
            <a:off x="1212936" y="3521998"/>
            <a:ext cx="1962600" cy="121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800" b="1">
                <a:latin typeface="Hind"/>
                <a:ea typeface="Hind"/>
                <a:cs typeface="Hind"/>
                <a:sym typeface="Hind"/>
              </a:rPr>
              <a:t>Mentroship / Feedback</a:t>
            </a:r>
            <a:endParaRPr sz="800" b="1">
              <a:latin typeface="Hind"/>
              <a:ea typeface="Hind"/>
              <a:cs typeface="Hind"/>
              <a:sym typeface="Hind"/>
            </a:endParaRPr>
          </a:p>
          <a:p>
            <a:pPr marL="0" lvl="0" indent="0" algn="l" rtl="0">
              <a:spcBef>
                <a:spcPts val="0"/>
              </a:spcBef>
              <a:spcAft>
                <a:spcPts val="0"/>
              </a:spcAft>
              <a:buNone/>
            </a:pPr>
            <a:endParaRPr sz="800" b="1">
              <a:latin typeface="Hind"/>
              <a:ea typeface="Hind"/>
              <a:cs typeface="Hind"/>
              <a:sym typeface="Hind"/>
            </a:endParaRPr>
          </a:p>
          <a:p>
            <a:pPr marL="0" lvl="0" indent="0" algn="l" rtl="0">
              <a:spcBef>
                <a:spcPts val="0"/>
              </a:spcBef>
              <a:spcAft>
                <a:spcPts val="0"/>
              </a:spcAft>
              <a:buNone/>
            </a:pPr>
            <a:r>
              <a:rPr lang="pl" sz="600" b="1">
                <a:latin typeface="Hind"/>
                <a:ea typeface="Hind"/>
                <a:cs typeface="Hind"/>
                <a:sym typeface="Hind"/>
              </a:rPr>
              <a:t>Development occurs in a culture of self-respect and openness to testing and making mistakes. </a:t>
            </a:r>
            <a:r>
              <a:rPr lang="pl" sz="600">
                <a:latin typeface="Hind"/>
                <a:ea typeface="Hind"/>
                <a:cs typeface="Hind"/>
                <a:sym typeface="Hind"/>
              </a:rPr>
              <a:t>So we set up Academy Coaches - mentors who will watch over your development. As feedback culture is in our DNA, during the program You'll have regular scheduled feedbacks ( with your project team leader and with the HR department), so that your learning comfort is taken care of.</a:t>
            </a:r>
            <a:endParaRPr sz="600">
              <a:latin typeface="Hind"/>
              <a:ea typeface="Hind"/>
              <a:cs typeface="Hind"/>
              <a:sym typeface="Hi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Shape 103"/>
        <p:cNvGrpSpPr/>
        <p:nvPr/>
      </p:nvGrpSpPr>
      <p:grpSpPr>
        <a:xfrm>
          <a:off x="0" y="0"/>
          <a:ext cx="0" cy="0"/>
          <a:chOff x="0" y="0"/>
          <a:chExt cx="0" cy="0"/>
        </a:xfrm>
      </p:grpSpPr>
      <p:pic>
        <p:nvPicPr>
          <p:cNvPr id="104" name="Google Shape;104;p17"/>
          <p:cNvPicPr preferRelativeResize="0"/>
          <p:nvPr/>
        </p:nvPicPr>
        <p:blipFill>
          <a:blip r:embed="rId3">
            <a:alphaModFix/>
          </a:blip>
          <a:stretch>
            <a:fillRect/>
          </a:stretch>
        </p:blipFill>
        <p:spPr>
          <a:xfrm>
            <a:off x="195050" y="260775"/>
            <a:ext cx="2010300" cy="353275"/>
          </a:xfrm>
          <a:prstGeom prst="rect">
            <a:avLst/>
          </a:prstGeom>
          <a:noFill/>
          <a:ln>
            <a:noFill/>
          </a:ln>
        </p:spPr>
      </p:pic>
      <p:pic>
        <p:nvPicPr>
          <p:cNvPr id="105" name="Google Shape;105;p17"/>
          <p:cNvPicPr preferRelativeResize="0"/>
          <p:nvPr/>
        </p:nvPicPr>
        <p:blipFill>
          <a:blip r:embed="rId4">
            <a:alphaModFix/>
          </a:blip>
          <a:stretch>
            <a:fillRect/>
          </a:stretch>
        </p:blipFill>
        <p:spPr>
          <a:xfrm>
            <a:off x="133350" y="1319825"/>
            <a:ext cx="3962400" cy="425125"/>
          </a:xfrm>
          <a:prstGeom prst="rect">
            <a:avLst/>
          </a:prstGeom>
          <a:noFill/>
          <a:ln>
            <a:noFill/>
          </a:ln>
        </p:spPr>
      </p:pic>
      <p:sp>
        <p:nvSpPr>
          <p:cNvPr id="106" name="Google Shape;106;p17"/>
          <p:cNvSpPr txBox="1"/>
          <p:nvPr/>
        </p:nvSpPr>
        <p:spPr>
          <a:xfrm>
            <a:off x="122800" y="1033025"/>
            <a:ext cx="7840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600">
                <a:latin typeface="Lexend Zetta"/>
                <a:ea typeface="Lexend Zetta"/>
                <a:cs typeface="Lexend Zetta"/>
                <a:sym typeface="Lexend Zetta"/>
              </a:rPr>
              <a:t>YOUNG POTENTIALS PROGRAM </a:t>
            </a:r>
            <a:r>
              <a:rPr lang="pl" sz="1600" b="1">
                <a:latin typeface="Lexend Zetta"/>
                <a:ea typeface="Lexend Zetta"/>
                <a:cs typeface="Lexend Zetta"/>
                <a:sym typeface="Lexend Zetta"/>
              </a:rPr>
              <a:t>IS A UNIQUE OPPORTUNITY FOR YOU,</a:t>
            </a:r>
            <a:r>
              <a:rPr lang="pl" sz="1600">
                <a:latin typeface="Lexend Zetta"/>
                <a:ea typeface="Lexend Zetta"/>
                <a:cs typeface="Lexend Zetta"/>
                <a:sym typeface="Lexend Zetta"/>
              </a:rPr>
              <a:t> BECAUSE:</a:t>
            </a:r>
            <a:endParaRPr sz="1600" b="1">
              <a:latin typeface="Lexend Zetta"/>
              <a:ea typeface="Lexend Zetta"/>
              <a:cs typeface="Lexend Zetta"/>
              <a:sym typeface="Lexend Zetta"/>
            </a:endParaRPr>
          </a:p>
        </p:txBody>
      </p:sp>
      <p:pic>
        <p:nvPicPr>
          <p:cNvPr id="107" name="Google Shape;107;p17"/>
          <p:cNvPicPr preferRelativeResize="0"/>
          <p:nvPr/>
        </p:nvPicPr>
        <p:blipFill>
          <a:blip r:embed="rId5">
            <a:alphaModFix/>
          </a:blip>
          <a:stretch>
            <a:fillRect/>
          </a:stretch>
        </p:blipFill>
        <p:spPr>
          <a:xfrm>
            <a:off x="0" y="4718375"/>
            <a:ext cx="9144000" cy="425125"/>
          </a:xfrm>
          <a:prstGeom prst="rect">
            <a:avLst/>
          </a:prstGeom>
          <a:noFill/>
          <a:ln>
            <a:noFill/>
          </a:ln>
        </p:spPr>
      </p:pic>
      <p:pic>
        <p:nvPicPr>
          <p:cNvPr id="108" name="Google Shape;108;p17"/>
          <p:cNvPicPr preferRelativeResize="0"/>
          <p:nvPr/>
        </p:nvPicPr>
        <p:blipFill>
          <a:blip r:embed="rId6">
            <a:alphaModFix/>
          </a:blip>
          <a:stretch>
            <a:fillRect/>
          </a:stretch>
        </p:blipFill>
        <p:spPr>
          <a:xfrm>
            <a:off x="5331325" y="1257325"/>
            <a:ext cx="3812676" cy="3886175"/>
          </a:xfrm>
          <a:prstGeom prst="rect">
            <a:avLst/>
          </a:prstGeom>
          <a:noFill/>
          <a:ln>
            <a:noFill/>
          </a:ln>
        </p:spPr>
      </p:pic>
      <p:pic>
        <p:nvPicPr>
          <p:cNvPr id="109" name="Google Shape;109;p17"/>
          <p:cNvPicPr preferRelativeResize="0"/>
          <p:nvPr/>
        </p:nvPicPr>
        <p:blipFill>
          <a:blip r:embed="rId7">
            <a:alphaModFix/>
          </a:blip>
          <a:stretch>
            <a:fillRect/>
          </a:stretch>
        </p:blipFill>
        <p:spPr>
          <a:xfrm rot="-7613914">
            <a:off x="7473175" y="1849375"/>
            <a:ext cx="2208150" cy="1086325"/>
          </a:xfrm>
          <a:prstGeom prst="rect">
            <a:avLst/>
          </a:prstGeom>
          <a:noFill/>
          <a:ln>
            <a:noFill/>
          </a:ln>
        </p:spPr>
      </p:pic>
      <p:pic>
        <p:nvPicPr>
          <p:cNvPr id="110" name="Google Shape;110;p17"/>
          <p:cNvPicPr preferRelativeResize="0"/>
          <p:nvPr/>
        </p:nvPicPr>
        <p:blipFill>
          <a:blip r:embed="rId8">
            <a:alphaModFix/>
          </a:blip>
          <a:stretch>
            <a:fillRect/>
          </a:stretch>
        </p:blipFill>
        <p:spPr>
          <a:xfrm>
            <a:off x="889246" y="2129100"/>
            <a:ext cx="273199" cy="353275"/>
          </a:xfrm>
          <a:prstGeom prst="rect">
            <a:avLst/>
          </a:prstGeom>
          <a:noFill/>
          <a:ln>
            <a:noFill/>
          </a:ln>
        </p:spPr>
      </p:pic>
      <p:sp>
        <p:nvSpPr>
          <p:cNvPr id="111" name="Google Shape;111;p17"/>
          <p:cNvSpPr txBox="1"/>
          <p:nvPr/>
        </p:nvSpPr>
        <p:spPr>
          <a:xfrm>
            <a:off x="1213625" y="2102207"/>
            <a:ext cx="1962600" cy="23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800" b="1">
                <a:latin typeface="Hind"/>
                <a:ea typeface="Hind"/>
                <a:cs typeface="Hind"/>
                <a:sym typeface="Hind"/>
              </a:rPr>
              <a:t>Hands-on approach</a:t>
            </a:r>
            <a:endParaRPr sz="800" b="1">
              <a:latin typeface="Hind"/>
              <a:ea typeface="Hind"/>
              <a:cs typeface="Hind"/>
              <a:sym typeface="Hind"/>
            </a:endParaRPr>
          </a:p>
          <a:p>
            <a:pPr marL="0" lvl="0" indent="0" algn="l" rtl="0">
              <a:spcBef>
                <a:spcPts val="0"/>
              </a:spcBef>
              <a:spcAft>
                <a:spcPts val="0"/>
              </a:spcAft>
              <a:buNone/>
            </a:pPr>
            <a:endParaRPr sz="800" b="1">
              <a:latin typeface="Hind"/>
              <a:ea typeface="Hind"/>
              <a:cs typeface="Hind"/>
              <a:sym typeface="Hind"/>
            </a:endParaRPr>
          </a:p>
          <a:p>
            <a:pPr marL="0" lvl="0" indent="0" algn="l" rtl="0">
              <a:spcBef>
                <a:spcPts val="0"/>
              </a:spcBef>
              <a:spcAft>
                <a:spcPts val="0"/>
              </a:spcAft>
              <a:buNone/>
            </a:pPr>
            <a:r>
              <a:rPr lang="pl" sz="600">
                <a:latin typeface="Hind"/>
                <a:ea typeface="Hind"/>
                <a:cs typeface="Hind"/>
                <a:sym typeface="Hind"/>
              </a:rPr>
              <a:t>People learn new skills best when they have to implement them in real life. That’s why </a:t>
            </a:r>
            <a:r>
              <a:rPr lang="pl" sz="600" b="1">
                <a:latin typeface="Hind"/>
                <a:ea typeface="Hind"/>
                <a:cs typeface="Hind"/>
                <a:sym typeface="Hind"/>
              </a:rPr>
              <a:t>70%</a:t>
            </a:r>
            <a:r>
              <a:rPr lang="pl" sz="600">
                <a:latin typeface="Hind"/>
                <a:ea typeface="Hind"/>
                <a:cs typeface="Hind"/>
                <a:sym typeface="Hind"/>
              </a:rPr>
              <a:t> time of Young Potential goes for </a:t>
            </a:r>
            <a:r>
              <a:rPr lang="pl" sz="600" b="1">
                <a:latin typeface="Hind"/>
                <a:ea typeface="Hind"/>
                <a:cs typeface="Hind"/>
                <a:sym typeface="Hind"/>
              </a:rPr>
              <a:t>solving the real business problems, </a:t>
            </a:r>
            <a:r>
              <a:rPr lang="pl" sz="600">
                <a:latin typeface="Hind"/>
                <a:ea typeface="Hind"/>
                <a:cs typeface="Hind"/>
                <a:sym typeface="Hind"/>
              </a:rPr>
              <a:t>alongside our developers, in a team. The rest 30% of the whole Program covers </a:t>
            </a:r>
            <a:r>
              <a:rPr lang="pl" sz="600" b="1">
                <a:latin typeface="Hind"/>
                <a:ea typeface="Hind"/>
                <a:cs typeface="Hind"/>
                <a:sym typeface="Hind"/>
              </a:rPr>
              <a:t>solid theory</a:t>
            </a:r>
            <a:r>
              <a:rPr lang="pl" sz="600">
                <a:latin typeface="Hind"/>
                <a:ea typeface="Hind"/>
                <a:cs typeface="Hind"/>
                <a:sym typeface="Hind"/>
              </a:rPr>
              <a:t> needed to become successful junior software developer. This hands-on approach </a:t>
            </a:r>
            <a:r>
              <a:rPr lang="pl" sz="600" b="1">
                <a:latin typeface="Hind"/>
                <a:ea typeface="Hind"/>
                <a:cs typeface="Hind"/>
                <a:sym typeface="Hind"/>
              </a:rPr>
              <a:t>70% for practice, 30% for solid theory </a:t>
            </a:r>
            <a:r>
              <a:rPr lang="pl" sz="600">
                <a:latin typeface="Hind"/>
                <a:ea typeface="Hind"/>
                <a:cs typeface="Hind"/>
                <a:sym typeface="Hind"/>
              </a:rPr>
              <a:t>results in better consolidation of knowledge. As Stephen Hawking said:</a:t>
            </a:r>
            <a:endParaRPr sz="600">
              <a:latin typeface="Hind"/>
              <a:ea typeface="Hind"/>
              <a:cs typeface="Hind"/>
              <a:sym typeface="Hind"/>
            </a:endParaRPr>
          </a:p>
          <a:p>
            <a:pPr marL="0" lvl="0" indent="0" algn="l" rtl="0">
              <a:spcBef>
                <a:spcPts val="0"/>
              </a:spcBef>
              <a:spcAft>
                <a:spcPts val="0"/>
              </a:spcAft>
              <a:buClr>
                <a:schemeClr val="dk1"/>
              </a:buClr>
              <a:buSzPts val="1100"/>
              <a:buFont typeface="Arial"/>
              <a:buNone/>
            </a:pPr>
            <a:endParaRPr sz="600">
              <a:latin typeface="Hind"/>
              <a:ea typeface="Hind"/>
              <a:cs typeface="Hind"/>
              <a:sym typeface="Hind"/>
            </a:endParaRPr>
          </a:p>
          <a:p>
            <a:pPr marL="0" lvl="0" indent="0" algn="l" rtl="0">
              <a:spcBef>
                <a:spcPts val="0"/>
              </a:spcBef>
              <a:spcAft>
                <a:spcPts val="0"/>
              </a:spcAft>
              <a:buNone/>
            </a:pPr>
            <a:r>
              <a:rPr lang="pl" sz="800" b="1">
                <a:solidFill>
                  <a:srgbClr val="00B0CE"/>
                </a:solidFill>
                <a:latin typeface="Hind"/>
                <a:ea typeface="Hind"/>
                <a:cs typeface="Hind"/>
                <a:sym typeface="Hind"/>
              </a:rPr>
              <a:t>“The greatest enemy of knowledge is not ignorance, it is the illusion of knowledge.” -Stephen Hawking</a:t>
            </a:r>
            <a:endParaRPr sz="800" b="1">
              <a:solidFill>
                <a:srgbClr val="00B0CE"/>
              </a:solidFill>
              <a:latin typeface="Hind"/>
              <a:ea typeface="Hind"/>
              <a:cs typeface="Hind"/>
              <a:sym typeface="Hind"/>
            </a:endParaRPr>
          </a:p>
        </p:txBody>
      </p:sp>
      <p:pic>
        <p:nvPicPr>
          <p:cNvPr id="112" name="Google Shape;112;p17"/>
          <p:cNvPicPr preferRelativeResize="0"/>
          <p:nvPr/>
        </p:nvPicPr>
        <p:blipFill>
          <a:blip r:embed="rId9">
            <a:alphaModFix/>
          </a:blip>
          <a:stretch>
            <a:fillRect/>
          </a:stretch>
        </p:blipFill>
        <p:spPr>
          <a:xfrm>
            <a:off x="3535275" y="2102200"/>
            <a:ext cx="158400" cy="298175"/>
          </a:xfrm>
          <a:prstGeom prst="rect">
            <a:avLst/>
          </a:prstGeom>
          <a:noFill/>
          <a:ln>
            <a:noFill/>
          </a:ln>
        </p:spPr>
      </p:pic>
      <p:sp>
        <p:nvSpPr>
          <p:cNvPr id="113" name="Google Shape;113;p17"/>
          <p:cNvSpPr txBox="1"/>
          <p:nvPr/>
        </p:nvSpPr>
        <p:spPr>
          <a:xfrm>
            <a:off x="3763026" y="2081803"/>
            <a:ext cx="1962600" cy="23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800" b="1">
                <a:latin typeface="Hind"/>
                <a:ea typeface="Hind"/>
                <a:cs typeface="Hind"/>
                <a:sym typeface="Hind"/>
              </a:rPr>
              <a:t>{Learn &amp; Stay} formula</a:t>
            </a:r>
            <a:endParaRPr sz="800" b="1">
              <a:latin typeface="Hind"/>
              <a:ea typeface="Hind"/>
              <a:cs typeface="Hind"/>
              <a:sym typeface="Hind"/>
            </a:endParaRPr>
          </a:p>
          <a:p>
            <a:pPr marL="0" lvl="0" indent="0" algn="l" rtl="0">
              <a:spcBef>
                <a:spcPts val="0"/>
              </a:spcBef>
              <a:spcAft>
                <a:spcPts val="0"/>
              </a:spcAft>
              <a:buNone/>
            </a:pPr>
            <a:endParaRPr sz="800" b="1">
              <a:latin typeface="Hind"/>
              <a:ea typeface="Hind"/>
              <a:cs typeface="Hind"/>
              <a:sym typeface="Hind"/>
            </a:endParaRPr>
          </a:p>
          <a:p>
            <a:pPr marL="0" lvl="0" indent="0" algn="l" rtl="0">
              <a:spcBef>
                <a:spcPts val="0"/>
              </a:spcBef>
              <a:spcAft>
                <a:spcPts val="0"/>
              </a:spcAft>
              <a:buClr>
                <a:schemeClr val="dk1"/>
              </a:buClr>
              <a:buSzPts val="1100"/>
              <a:buFont typeface="Arial"/>
              <a:buNone/>
            </a:pPr>
            <a:r>
              <a:rPr lang="pl" sz="600">
                <a:latin typeface="Hind"/>
                <a:ea typeface="Hind"/>
                <a:cs typeface="Hind"/>
                <a:sym typeface="Hind"/>
              </a:rPr>
              <a:t>The secret of our </a:t>
            </a:r>
            <a:r>
              <a:rPr lang="pl" sz="600" b="1">
                <a:latin typeface="Hind"/>
                <a:ea typeface="Hind"/>
                <a:cs typeface="Hind"/>
                <a:sym typeface="Hind"/>
              </a:rPr>
              <a:t>learn &amp; stay formula</a:t>
            </a:r>
            <a:r>
              <a:rPr lang="pl" sz="600">
                <a:latin typeface="Hind"/>
                <a:ea typeface="Hind"/>
                <a:cs typeface="Hind"/>
                <a:sym typeface="Hind"/>
              </a:rPr>
              <a:t> is simple: We give you the tools, access to experienced people in the industry, our know-how, </a:t>
            </a:r>
            <a:r>
              <a:rPr lang="pl" sz="600" b="1">
                <a:latin typeface="Hind"/>
                <a:ea typeface="Hind"/>
                <a:cs typeface="Hind"/>
                <a:sym typeface="Hind"/>
              </a:rPr>
              <a:t>all to unlock your potential </a:t>
            </a:r>
            <a:r>
              <a:rPr lang="pl" sz="600">
                <a:latin typeface="Hind"/>
                <a:ea typeface="Hind"/>
                <a:cs typeface="Hind"/>
                <a:sym typeface="Hind"/>
              </a:rPr>
              <a:t>and create for You possibility of getting a permanent job offer.</a:t>
            </a:r>
            <a:endParaRPr sz="600">
              <a:latin typeface="Hind"/>
              <a:ea typeface="Hind"/>
              <a:cs typeface="Hind"/>
              <a:sym typeface="Hind"/>
            </a:endParaRPr>
          </a:p>
          <a:p>
            <a:pPr marL="0" lvl="0" indent="0" algn="l" rtl="0">
              <a:spcBef>
                <a:spcPts val="0"/>
              </a:spcBef>
              <a:spcAft>
                <a:spcPts val="0"/>
              </a:spcAft>
              <a:buClr>
                <a:schemeClr val="dk1"/>
              </a:buClr>
              <a:buSzPts val="1100"/>
              <a:buFont typeface="Arial"/>
              <a:buNone/>
            </a:pPr>
            <a:endParaRPr sz="600">
              <a:latin typeface="Hind"/>
              <a:ea typeface="Hind"/>
              <a:cs typeface="Hind"/>
              <a:sym typeface="Hind"/>
            </a:endParaRPr>
          </a:p>
          <a:p>
            <a:pPr marL="0" lvl="0" indent="0" algn="l" rtl="0">
              <a:spcBef>
                <a:spcPts val="0"/>
              </a:spcBef>
              <a:spcAft>
                <a:spcPts val="0"/>
              </a:spcAft>
              <a:buClr>
                <a:schemeClr val="dk1"/>
              </a:buClr>
              <a:buSzPts val="1100"/>
              <a:buFont typeface="Arial"/>
              <a:buNone/>
            </a:pPr>
            <a:r>
              <a:rPr lang="pl" sz="600">
                <a:latin typeface="Hind"/>
                <a:ea typeface="Hind"/>
                <a:cs typeface="Hind"/>
                <a:sym typeface="Hind"/>
              </a:rPr>
              <a:t>You have already learned the necessary theory, used the time to implement it practically in projects. Now it's time for the final task, assessing your potential and the possibility of getting a permanent job offer: </a:t>
            </a:r>
            <a:r>
              <a:rPr lang="pl" sz="600" b="1">
                <a:latin typeface="Hind"/>
                <a:ea typeface="Hind"/>
                <a:cs typeface="Hind"/>
                <a:sym typeface="Hind"/>
              </a:rPr>
              <a:t>the final project: </a:t>
            </a:r>
            <a:r>
              <a:rPr lang="pl" sz="600">
                <a:latin typeface="Hind"/>
                <a:ea typeface="Hind"/>
                <a:cs typeface="Hind"/>
                <a:sym typeface="Hind"/>
              </a:rPr>
              <a:t>2 weeks to complete the task that will give you a bright future in IT!</a:t>
            </a:r>
            <a:endParaRPr sz="600">
              <a:latin typeface="Hind"/>
              <a:ea typeface="Hind"/>
              <a:cs typeface="Hind"/>
              <a:sym typeface="Hind"/>
            </a:endParaRPr>
          </a:p>
          <a:p>
            <a:pPr marL="0" lvl="0" indent="0" algn="l" rtl="0">
              <a:spcBef>
                <a:spcPts val="0"/>
              </a:spcBef>
              <a:spcAft>
                <a:spcPts val="0"/>
              </a:spcAft>
              <a:buClr>
                <a:schemeClr val="dk1"/>
              </a:buClr>
              <a:buSzPts val="1100"/>
              <a:buFont typeface="Arial"/>
              <a:buNone/>
            </a:pPr>
            <a:endParaRPr sz="600">
              <a:latin typeface="Hind"/>
              <a:ea typeface="Hind"/>
              <a:cs typeface="Hind"/>
              <a:sym typeface="Hind"/>
            </a:endParaRPr>
          </a:p>
          <a:p>
            <a:pPr marL="0" lvl="0" indent="0" algn="l" rtl="0">
              <a:spcBef>
                <a:spcPts val="0"/>
              </a:spcBef>
              <a:spcAft>
                <a:spcPts val="0"/>
              </a:spcAft>
              <a:buClr>
                <a:schemeClr val="dk1"/>
              </a:buClr>
              <a:buSzPts val="1100"/>
              <a:buFont typeface="Arial"/>
              <a:buNone/>
            </a:pPr>
            <a:r>
              <a:rPr lang="pl" sz="600">
                <a:latin typeface="Hind"/>
                <a:ea typeface="Hind"/>
                <a:cs typeface="Hind"/>
                <a:sym typeface="Hind"/>
              </a:rPr>
              <a:t>The decision to make a job offer is made on the basis of comprehensive factors such as: results from feedback, ability to learn quickly , commitment, problem-solving skills, quality of the final project delivered.</a:t>
            </a:r>
            <a:endParaRPr sz="600">
              <a:latin typeface="Hind"/>
              <a:ea typeface="Hind"/>
              <a:cs typeface="Hind"/>
              <a:sym typeface="Hind"/>
            </a:endParaRPr>
          </a:p>
          <a:p>
            <a:pPr marL="0" lvl="0" indent="0" algn="l" rtl="0">
              <a:spcBef>
                <a:spcPts val="0"/>
              </a:spcBef>
              <a:spcAft>
                <a:spcPts val="0"/>
              </a:spcAft>
              <a:buClr>
                <a:schemeClr val="dk1"/>
              </a:buClr>
              <a:buSzPts val="1100"/>
              <a:buFont typeface="Arial"/>
              <a:buNone/>
            </a:pPr>
            <a:endParaRPr sz="600">
              <a:latin typeface="Hind"/>
              <a:ea typeface="Hind"/>
              <a:cs typeface="Hind"/>
              <a:sym typeface="Hind"/>
            </a:endParaRPr>
          </a:p>
          <a:p>
            <a:pPr marL="0" lvl="0" indent="0" algn="l" rtl="0">
              <a:spcBef>
                <a:spcPts val="0"/>
              </a:spcBef>
              <a:spcAft>
                <a:spcPts val="0"/>
              </a:spcAft>
              <a:buNone/>
            </a:pPr>
            <a:r>
              <a:rPr lang="pl" sz="600" b="1">
                <a:latin typeface="Hind"/>
                <a:ea typeface="Hind"/>
                <a:cs typeface="Hind"/>
                <a:sym typeface="Hind"/>
              </a:rPr>
              <a:t>All in your hands, or under your fingers on the keyboard. Go-get it.</a:t>
            </a:r>
            <a:endParaRPr sz="600" b="1">
              <a:latin typeface="Hind"/>
              <a:ea typeface="Hind"/>
              <a:cs typeface="Hind"/>
              <a:sym typeface="Hi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Shape 117"/>
        <p:cNvGrpSpPr/>
        <p:nvPr/>
      </p:nvGrpSpPr>
      <p:grpSpPr>
        <a:xfrm>
          <a:off x="0" y="0"/>
          <a:ext cx="0" cy="0"/>
          <a:chOff x="0" y="0"/>
          <a:chExt cx="0" cy="0"/>
        </a:xfrm>
      </p:grpSpPr>
      <p:pic>
        <p:nvPicPr>
          <p:cNvPr id="118" name="Google Shape;118;p18"/>
          <p:cNvPicPr preferRelativeResize="0"/>
          <p:nvPr/>
        </p:nvPicPr>
        <p:blipFill>
          <a:blip r:embed="rId3">
            <a:alphaModFix/>
          </a:blip>
          <a:stretch>
            <a:fillRect/>
          </a:stretch>
        </p:blipFill>
        <p:spPr>
          <a:xfrm>
            <a:off x="195050" y="260775"/>
            <a:ext cx="2010300" cy="353275"/>
          </a:xfrm>
          <a:prstGeom prst="rect">
            <a:avLst/>
          </a:prstGeom>
          <a:noFill/>
          <a:ln>
            <a:noFill/>
          </a:ln>
        </p:spPr>
      </p:pic>
      <p:pic>
        <p:nvPicPr>
          <p:cNvPr id="119" name="Google Shape;119;p18"/>
          <p:cNvPicPr preferRelativeResize="0"/>
          <p:nvPr/>
        </p:nvPicPr>
        <p:blipFill>
          <a:blip r:embed="rId4">
            <a:alphaModFix/>
          </a:blip>
          <a:stretch>
            <a:fillRect/>
          </a:stretch>
        </p:blipFill>
        <p:spPr>
          <a:xfrm>
            <a:off x="195050" y="1272521"/>
            <a:ext cx="3120775" cy="425125"/>
          </a:xfrm>
          <a:prstGeom prst="rect">
            <a:avLst/>
          </a:prstGeom>
          <a:noFill/>
          <a:ln>
            <a:noFill/>
          </a:ln>
        </p:spPr>
      </p:pic>
      <p:sp>
        <p:nvSpPr>
          <p:cNvPr id="120" name="Google Shape;120;p18"/>
          <p:cNvSpPr txBox="1"/>
          <p:nvPr/>
        </p:nvSpPr>
        <p:spPr>
          <a:xfrm>
            <a:off x="122800" y="1033025"/>
            <a:ext cx="7840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600">
                <a:latin typeface="Lexend Zetta"/>
                <a:ea typeface="Lexend Zetta"/>
                <a:cs typeface="Lexend Zetta"/>
                <a:sym typeface="Lexend Zetta"/>
              </a:rPr>
              <a:t>WHAT THEORY COVERS </a:t>
            </a:r>
            <a:r>
              <a:rPr lang="pl" sz="1600" b="1">
                <a:latin typeface="Lexend Zetta"/>
                <a:ea typeface="Lexend Zetta"/>
                <a:cs typeface="Lexend Zetta"/>
                <a:sym typeface="Lexend Zetta"/>
              </a:rPr>
              <a:t>THE </a:t>
            </a:r>
            <a:endParaRPr sz="1600" b="1">
              <a:latin typeface="Lexend Zetta"/>
              <a:ea typeface="Lexend Zetta"/>
              <a:cs typeface="Lexend Zetta"/>
              <a:sym typeface="Lexend Zetta"/>
            </a:endParaRPr>
          </a:p>
          <a:p>
            <a:pPr marL="0" lvl="0" indent="0" algn="l" rtl="0">
              <a:spcBef>
                <a:spcPts val="0"/>
              </a:spcBef>
              <a:spcAft>
                <a:spcPts val="0"/>
              </a:spcAft>
              <a:buNone/>
            </a:pPr>
            <a:r>
              <a:rPr lang="pl" sz="1600" b="1">
                <a:latin typeface="Lexend Zetta"/>
                <a:ea typeface="Lexend Zetta"/>
                <a:cs typeface="Lexend Zetta"/>
                <a:sym typeface="Lexend Zetta"/>
              </a:rPr>
              <a:t>TRAINING PART OF YPP</a:t>
            </a:r>
            <a:endParaRPr sz="1600" b="1">
              <a:latin typeface="Lexend Zetta"/>
              <a:ea typeface="Lexend Zetta"/>
              <a:cs typeface="Lexend Zetta"/>
              <a:sym typeface="Lexend Zetta"/>
            </a:endParaRPr>
          </a:p>
        </p:txBody>
      </p:sp>
      <p:sp>
        <p:nvSpPr>
          <p:cNvPr id="121" name="Google Shape;121;p18"/>
          <p:cNvSpPr txBox="1"/>
          <p:nvPr/>
        </p:nvSpPr>
        <p:spPr>
          <a:xfrm>
            <a:off x="158925" y="1805375"/>
            <a:ext cx="4222500" cy="30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000">
                <a:latin typeface="Hind"/>
                <a:ea typeface="Hind"/>
                <a:cs typeface="Hind"/>
                <a:sym typeface="Hind"/>
              </a:rPr>
              <a:t>The goal of these trainings is to help participants develop the skills they need to be successful in software development. Trainings include variety of topics, such as:</a:t>
            </a:r>
            <a:endParaRPr sz="1000">
              <a:latin typeface="Hind"/>
              <a:ea typeface="Hind"/>
              <a:cs typeface="Hind"/>
              <a:sym typeface="Hind"/>
            </a:endParaRPr>
          </a:p>
          <a:p>
            <a:pPr marL="0" lvl="0" indent="0" algn="l" rtl="0">
              <a:spcBef>
                <a:spcPts val="0"/>
              </a:spcBef>
              <a:spcAft>
                <a:spcPts val="0"/>
              </a:spcAft>
              <a:buNone/>
            </a:pP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Version Control System and Git</a:t>
            </a: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Agile and Scrum</a:t>
            </a: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OOP, SOLID and Design Patterns</a:t>
            </a: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Refactoring and Clean Code</a:t>
            </a: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Dependency Injection</a:t>
            </a: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ASP.NET and Web API</a:t>
            </a: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Angular, React and Blazor</a:t>
            </a: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Database and Entity Framework</a:t>
            </a: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Unit Testing</a:t>
            </a: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CI/CD</a:t>
            </a: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ProconTEL Framework</a:t>
            </a: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UI Design Patterns</a:t>
            </a: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Parallel and Async Programming</a:t>
            </a:r>
            <a:endParaRPr sz="1000">
              <a:latin typeface="Hind"/>
              <a:ea typeface="Hind"/>
              <a:cs typeface="Hind"/>
              <a:sym typeface="Hind"/>
            </a:endParaRPr>
          </a:p>
        </p:txBody>
      </p:sp>
      <p:pic>
        <p:nvPicPr>
          <p:cNvPr id="122" name="Google Shape;122;p18"/>
          <p:cNvPicPr preferRelativeResize="0"/>
          <p:nvPr/>
        </p:nvPicPr>
        <p:blipFill>
          <a:blip r:embed="rId5">
            <a:alphaModFix/>
          </a:blip>
          <a:stretch>
            <a:fillRect/>
          </a:stretch>
        </p:blipFill>
        <p:spPr>
          <a:xfrm>
            <a:off x="3776664" y="1"/>
            <a:ext cx="5367335"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Shape 126"/>
        <p:cNvGrpSpPr/>
        <p:nvPr/>
      </p:nvGrpSpPr>
      <p:grpSpPr>
        <a:xfrm>
          <a:off x="0" y="0"/>
          <a:ext cx="0" cy="0"/>
          <a:chOff x="0" y="0"/>
          <a:chExt cx="0" cy="0"/>
        </a:xfrm>
      </p:grpSpPr>
      <p:pic>
        <p:nvPicPr>
          <p:cNvPr id="127" name="Google Shape;127;p19"/>
          <p:cNvPicPr preferRelativeResize="0"/>
          <p:nvPr/>
        </p:nvPicPr>
        <p:blipFill>
          <a:blip r:embed="rId3">
            <a:alphaModFix/>
          </a:blip>
          <a:stretch>
            <a:fillRect/>
          </a:stretch>
        </p:blipFill>
        <p:spPr>
          <a:xfrm>
            <a:off x="195050" y="260775"/>
            <a:ext cx="2010300" cy="353275"/>
          </a:xfrm>
          <a:prstGeom prst="rect">
            <a:avLst/>
          </a:prstGeom>
          <a:noFill/>
          <a:ln>
            <a:noFill/>
          </a:ln>
        </p:spPr>
      </p:pic>
      <p:pic>
        <p:nvPicPr>
          <p:cNvPr id="128" name="Google Shape;128;p19"/>
          <p:cNvPicPr preferRelativeResize="0"/>
          <p:nvPr/>
        </p:nvPicPr>
        <p:blipFill>
          <a:blip r:embed="rId4">
            <a:alphaModFix/>
          </a:blip>
          <a:stretch>
            <a:fillRect/>
          </a:stretch>
        </p:blipFill>
        <p:spPr>
          <a:xfrm>
            <a:off x="195050" y="1272521"/>
            <a:ext cx="3120775" cy="425125"/>
          </a:xfrm>
          <a:prstGeom prst="rect">
            <a:avLst/>
          </a:prstGeom>
          <a:noFill/>
          <a:ln>
            <a:noFill/>
          </a:ln>
        </p:spPr>
      </p:pic>
      <p:sp>
        <p:nvSpPr>
          <p:cNvPr id="129" name="Google Shape;129;p19"/>
          <p:cNvSpPr txBox="1"/>
          <p:nvPr/>
        </p:nvSpPr>
        <p:spPr>
          <a:xfrm>
            <a:off x="122800" y="1033025"/>
            <a:ext cx="7840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600">
                <a:latin typeface="Lexend Zetta"/>
                <a:ea typeface="Lexend Zetta"/>
                <a:cs typeface="Lexend Zetta"/>
                <a:sym typeface="Lexend Zetta"/>
              </a:rPr>
              <a:t>SUMMING UP, YPP IS </a:t>
            </a:r>
            <a:r>
              <a:rPr lang="pl" sz="1600" b="1">
                <a:latin typeface="Lexend Zetta"/>
                <a:ea typeface="Lexend Zetta"/>
                <a:cs typeface="Lexend Zetta"/>
                <a:sym typeface="Lexend Zetta"/>
              </a:rPr>
              <a:t>YOUR </a:t>
            </a:r>
            <a:endParaRPr sz="1600" b="1">
              <a:latin typeface="Lexend Zetta"/>
              <a:ea typeface="Lexend Zetta"/>
              <a:cs typeface="Lexend Zetta"/>
              <a:sym typeface="Lexend Zetta"/>
            </a:endParaRPr>
          </a:p>
          <a:p>
            <a:pPr marL="0" lvl="0" indent="0" algn="l" rtl="0">
              <a:spcBef>
                <a:spcPts val="0"/>
              </a:spcBef>
              <a:spcAft>
                <a:spcPts val="0"/>
              </a:spcAft>
              <a:buNone/>
            </a:pPr>
            <a:r>
              <a:rPr lang="pl" sz="1600" b="1">
                <a:latin typeface="Lexend Zetta"/>
                <a:ea typeface="Lexend Zetta"/>
                <a:cs typeface="Lexend Zetta"/>
                <a:sym typeface="Lexend Zetta"/>
              </a:rPr>
              <a:t>OPPORTUNITY</a:t>
            </a:r>
            <a:r>
              <a:rPr lang="pl" sz="1600">
                <a:latin typeface="Lexend Zetta"/>
                <a:ea typeface="Lexend Zetta"/>
                <a:cs typeface="Lexend Zetta"/>
                <a:sym typeface="Lexend Zetta"/>
              </a:rPr>
              <a:t> TO:</a:t>
            </a:r>
            <a:endParaRPr sz="1600" b="1">
              <a:latin typeface="Lexend Zetta"/>
              <a:ea typeface="Lexend Zetta"/>
              <a:cs typeface="Lexend Zetta"/>
              <a:sym typeface="Lexend Zetta"/>
            </a:endParaRPr>
          </a:p>
        </p:txBody>
      </p:sp>
      <p:sp>
        <p:nvSpPr>
          <p:cNvPr id="130" name="Google Shape;130;p19"/>
          <p:cNvSpPr txBox="1"/>
          <p:nvPr/>
        </p:nvSpPr>
        <p:spPr>
          <a:xfrm>
            <a:off x="158925" y="1805375"/>
            <a:ext cx="4222500" cy="30852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gain valuable experience,</a:t>
            </a: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develop new skills,</a:t>
            </a: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network with like-minded peers and experienced developers</a:t>
            </a:r>
            <a:endParaRPr sz="1000">
              <a:latin typeface="Hind"/>
              <a:ea typeface="Hind"/>
              <a:cs typeface="Hind"/>
              <a:sym typeface="Hind"/>
            </a:endParaRPr>
          </a:p>
          <a:p>
            <a:pPr marL="457200" lvl="0" indent="-292100" algn="l" rtl="0">
              <a:lnSpc>
                <a:spcPct val="115000"/>
              </a:lnSpc>
              <a:spcBef>
                <a:spcPts val="0"/>
              </a:spcBef>
              <a:spcAft>
                <a:spcPts val="0"/>
              </a:spcAft>
              <a:buSzPts val="1000"/>
              <a:buFont typeface="Hind"/>
              <a:buChar char="●"/>
            </a:pPr>
            <a:r>
              <a:rPr lang="pl" sz="1000">
                <a:latin typeface="Hind"/>
                <a:ea typeface="Hind"/>
                <a:cs typeface="Hind"/>
                <a:sym typeface="Hind"/>
              </a:rPr>
              <a:t>build a portfolio of real projects and set themselves on the path to success in their career.</a:t>
            </a:r>
            <a:endParaRPr sz="1000">
              <a:latin typeface="Hind"/>
              <a:ea typeface="Hind"/>
              <a:cs typeface="Hind"/>
              <a:sym typeface="Hind"/>
            </a:endParaRPr>
          </a:p>
        </p:txBody>
      </p:sp>
      <p:pic>
        <p:nvPicPr>
          <p:cNvPr id="131" name="Google Shape;131;p19"/>
          <p:cNvPicPr preferRelativeResize="0"/>
          <p:nvPr/>
        </p:nvPicPr>
        <p:blipFill>
          <a:blip r:embed="rId5">
            <a:alphaModFix/>
          </a:blip>
          <a:stretch>
            <a:fillRect/>
          </a:stretch>
        </p:blipFill>
        <p:spPr>
          <a:xfrm>
            <a:off x="0" y="4705350"/>
            <a:ext cx="9144000" cy="438150"/>
          </a:xfrm>
          <a:prstGeom prst="rect">
            <a:avLst/>
          </a:prstGeom>
          <a:noFill/>
          <a:ln>
            <a:noFill/>
          </a:ln>
        </p:spPr>
      </p:pic>
      <p:pic>
        <p:nvPicPr>
          <p:cNvPr id="132" name="Google Shape;132;p19"/>
          <p:cNvPicPr preferRelativeResize="0"/>
          <p:nvPr/>
        </p:nvPicPr>
        <p:blipFill>
          <a:blip r:embed="rId6">
            <a:alphaModFix/>
          </a:blip>
          <a:stretch>
            <a:fillRect/>
          </a:stretch>
        </p:blipFill>
        <p:spPr>
          <a:xfrm>
            <a:off x="3021280" y="548275"/>
            <a:ext cx="6122726" cy="4595225"/>
          </a:xfrm>
          <a:prstGeom prst="rect">
            <a:avLst/>
          </a:prstGeom>
          <a:noFill/>
          <a:ln>
            <a:noFill/>
          </a:ln>
        </p:spPr>
      </p:pic>
      <p:pic>
        <p:nvPicPr>
          <p:cNvPr id="133" name="Google Shape;133;p19"/>
          <p:cNvPicPr preferRelativeResize="0"/>
          <p:nvPr/>
        </p:nvPicPr>
        <p:blipFill>
          <a:blip r:embed="rId7">
            <a:alphaModFix/>
          </a:blip>
          <a:stretch>
            <a:fillRect/>
          </a:stretch>
        </p:blipFill>
        <p:spPr>
          <a:xfrm>
            <a:off x="5487400" y="0"/>
            <a:ext cx="2962275" cy="1457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Shape 137"/>
        <p:cNvGrpSpPr/>
        <p:nvPr/>
      </p:nvGrpSpPr>
      <p:grpSpPr>
        <a:xfrm>
          <a:off x="0" y="0"/>
          <a:ext cx="0" cy="0"/>
          <a:chOff x="0" y="0"/>
          <a:chExt cx="0" cy="0"/>
        </a:xfrm>
      </p:grpSpPr>
      <p:pic>
        <p:nvPicPr>
          <p:cNvPr id="138" name="Google Shape;138;p20"/>
          <p:cNvPicPr preferRelativeResize="0"/>
          <p:nvPr/>
        </p:nvPicPr>
        <p:blipFill>
          <a:blip r:embed="rId3">
            <a:alphaModFix/>
          </a:blip>
          <a:stretch>
            <a:fillRect/>
          </a:stretch>
        </p:blipFill>
        <p:spPr>
          <a:xfrm>
            <a:off x="195050" y="260775"/>
            <a:ext cx="2010300" cy="353275"/>
          </a:xfrm>
          <a:prstGeom prst="rect">
            <a:avLst/>
          </a:prstGeom>
          <a:noFill/>
          <a:ln>
            <a:noFill/>
          </a:ln>
        </p:spPr>
      </p:pic>
      <p:pic>
        <p:nvPicPr>
          <p:cNvPr id="139" name="Google Shape;139;p20"/>
          <p:cNvPicPr preferRelativeResize="0"/>
          <p:nvPr/>
        </p:nvPicPr>
        <p:blipFill>
          <a:blip r:embed="rId4">
            <a:alphaModFix/>
          </a:blip>
          <a:stretch>
            <a:fillRect/>
          </a:stretch>
        </p:blipFill>
        <p:spPr>
          <a:xfrm>
            <a:off x="0" y="4705350"/>
            <a:ext cx="9144000" cy="438150"/>
          </a:xfrm>
          <a:prstGeom prst="rect">
            <a:avLst/>
          </a:prstGeom>
          <a:noFill/>
          <a:ln>
            <a:noFill/>
          </a:ln>
        </p:spPr>
      </p:pic>
      <p:pic>
        <p:nvPicPr>
          <p:cNvPr id="140" name="Google Shape;140;p20"/>
          <p:cNvPicPr preferRelativeResize="0"/>
          <p:nvPr/>
        </p:nvPicPr>
        <p:blipFill>
          <a:blip r:embed="rId5">
            <a:alphaModFix/>
          </a:blip>
          <a:stretch>
            <a:fillRect/>
          </a:stretch>
        </p:blipFill>
        <p:spPr>
          <a:xfrm>
            <a:off x="6135269" y="32700"/>
            <a:ext cx="3190625" cy="5110801"/>
          </a:xfrm>
          <a:prstGeom prst="rect">
            <a:avLst/>
          </a:prstGeom>
          <a:noFill/>
          <a:ln>
            <a:noFill/>
          </a:ln>
        </p:spPr>
      </p:pic>
      <p:pic>
        <p:nvPicPr>
          <p:cNvPr id="141" name="Google Shape;141;p20"/>
          <p:cNvPicPr preferRelativeResize="0"/>
          <p:nvPr/>
        </p:nvPicPr>
        <p:blipFill>
          <a:blip r:embed="rId6">
            <a:alphaModFix/>
          </a:blip>
          <a:stretch>
            <a:fillRect/>
          </a:stretch>
        </p:blipFill>
        <p:spPr>
          <a:xfrm>
            <a:off x="5172400" y="4218825"/>
            <a:ext cx="3971601" cy="486525"/>
          </a:xfrm>
          <a:prstGeom prst="rect">
            <a:avLst/>
          </a:prstGeom>
          <a:noFill/>
          <a:ln>
            <a:noFill/>
          </a:ln>
        </p:spPr>
      </p:pic>
      <p:sp>
        <p:nvSpPr>
          <p:cNvPr id="142" name="Google Shape;142;p20"/>
          <p:cNvSpPr txBox="1"/>
          <p:nvPr/>
        </p:nvSpPr>
        <p:spPr>
          <a:xfrm>
            <a:off x="158925" y="1481525"/>
            <a:ext cx="2542800" cy="5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000" dirty="0">
                <a:latin typeface="Hind"/>
                <a:ea typeface="Hind"/>
                <a:cs typeface="Hind"/>
                <a:sym typeface="Hind"/>
              </a:rPr>
              <a:t>All current information You will find here: </a:t>
            </a:r>
            <a:endParaRPr sz="1000" dirty="0">
              <a:latin typeface="Hind"/>
              <a:ea typeface="Hind"/>
              <a:cs typeface="Hind"/>
              <a:sym typeface="Hind"/>
            </a:endParaRPr>
          </a:p>
          <a:p>
            <a:pPr marL="0" lvl="0" indent="0" algn="l" rtl="0">
              <a:spcBef>
                <a:spcPts val="0"/>
              </a:spcBef>
              <a:spcAft>
                <a:spcPts val="0"/>
              </a:spcAft>
              <a:buNone/>
            </a:pPr>
            <a:r>
              <a:rPr lang="pl" sz="1200" b="1" dirty="0">
                <a:solidFill>
                  <a:srgbClr val="00B0CE"/>
                </a:solidFill>
                <a:latin typeface="Lexend Zetta"/>
                <a:ea typeface="Lexend Zetta"/>
                <a:cs typeface="Lexend Zetta"/>
                <a:sym typeface="Lexend Zetta"/>
              </a:rPr>
              <a:t>www.yppmacrix.eu</a:t>
            </a:r>
            <a:endParaRPr sz="1200" b="1" dirty="0">
              <a:solidFill>
                <a:srgbClr val="00B0CE"/>
              </a:solidFill>
              <a:latin typeface="Lexend Zetta"/>
              <a:ea typeface="Lexend Zetta"/>
              <a:cs typeface="Lexend Zetta"/>
              <a:sym typeface="Lexend Zetta"/>
            </a:endParaRPr>
          </a:p>
        </p:txBody>
      </p:sp>
      <p:pic>
        <p:nvPicPr>
          <p:cNvPr id="143" name="Google Shape;143;p20"/>
          <p:cNvPicPr preferRelativeResize="0"/>
          <p:nvPr/>
        </p:nvPicPr>
        <p:blipFill>
          <a:blip r:embed="rId7">
            <a:alphaModFix/>
          </a:blip>
          <a:stretch>
            <a:fillRect/>
          </a:stretch>
        </p:blipFill>
        <p:spPr>
          <a:xfrm>
            <a:off x="1712100" y="1076777"/>
            <a:ext cx="1452025" cy="425125"/>
          </a:xfrm>
          <a:prstGeom prst="rect">
            <a:avLst/>
          </a:prstGeom>
          <a:noFill/>
          <a:ln>
            <a:noFill/>
          </a:ln>
        </p:spPr>
      </p:pic>
      <p:sp>
        <p:nvSpPr>
          <p:cNvPr id="144" name="Google Shape;144;p20"/>
          <p:cNvSpPr txBox="1"/>
          <p:nvPr/>
        </p:nvSpPr>
        <p:spPr>
          <a:xfrm>
            <a:off x="122800" y="1033025"/>
            <a:ext cx="3190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600">
                <a:latin typeface="Lexend Zetta"/>
                <a:ea typeface="Lexend Zetta"/>
                <a:cs typeface="Lexend Zetta"/>
                <a:sym typeface="Lexend Zetta"/>
              </a:rPr>
              <a:t>HOW CAN I </a:t>
            </a:r>
            <a:r>
              <a:rPr lang="pl" sz="1600" b="1">
                <a:latin typeface="Lexend Zetta"/>
                <a:ea typeface="Lexend Zetta"/>
                <a:cs typeface="Lexend Zetta"/>
                <a:sym typeface="Lexend Zetta"/>
              </a:rPr>
              <a:t>APPLY?</a:t>
            </a:r>
            <a:endParaRPr sz="1600" b="1">
              <a:latin typeface="Lexend Zetta"/>
              <a:ea typeface="Lexend Zetta"/>
              <a:cs typeface="Lexend Zetta"/>
              <a:sym typeface="Lexend Zetta"/>
            </a:endParaRPr>
          </a:p>
        </p:txBody>
      </p:sp>
      <p:sp>
        <p:nvSpPr>
          <p:cNvPr id="145" name="Google Shape;145;p20"/>
          <p:cNvSpPr txBox="1"/>
          <p:nvPr/>
        </p:nvSpPr>
        <p:spPr>
          <a:xfrm>
            <a:off x="3525275" y="1702891"/>
            <a:ext cx="3836100" cy="5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latin typeface="Hind" panose="02000000000000000000" pitchFamily="2" charset="-18"/>
                <a:cs typeface="Hind" panose="02000000000000000000" pitchFamily="2" charset="-18"/>
              </a:rPr>
              <a:t>You </a:t>
            </a:r>
            <a:r>
              <a:rPr lang="en-US" sz="1000" dirty="0">
                <a:latin typeface="Hind" panose="02000000000000000000" pitchFamily="2" charset="-18"/>
                <a:cs typeface="Hind" panose="02000000000000000000" pitchFamily="2" charset="-18"/>
              </a:rPr>
              <a:t>will</a:t>
            </a:r>
            <a:r>
              <a:rPr lang="en-US" sz="1100" dirty="0">
                <a:latin typeface="Hind" panose="02000000000000000000" pitchFamily="2" charset="-18"/>
                <a:cs typeface="Hind" panose="02000000000000000000" pitchFamily="2" charset="-18"/>
              </a:rPr>
              <a:t> have two-steps recruitment process, which will consist of 2 parts: technical part and soft</a:t>
            </a:r>
            <a:r>
              <a:rPr lang="pl-PL" sz="1100" dirty="0">
                <a:latin typeface="Hind" panose="02000000000000000000" pitchFamily="2" charset="-18"/>
                <a:cs typeface="Hind" panose="02000000000000000000" pitchFamily="2" charset="-18"/>
              </a:rPr>
              <a:t> </a:t>
            </a:r>
            <a:r>
              <a:rPr lang="en-US" sz="1100" dirty="0">
                <a:latin typeface="Hind" panose="02000000000000000000" pitchFamily="2" charset="-18"/>
                <a:cs typeface="Hind" panose="02000000000000000000" pitchFamily="2" charset="-18"/>
              </a:rPr>
              <a:t>skills part</a:t>
            </a:r>
            <a:r>
              <a:rPr lang="pl-PL" sz="1100" dirty="0">
                <a:latin typeface="Hind" panose="02000000000000000000" pitchFamily="2" charset="-18"/>
                <a:cs typeface="Hind" panose="02000000000000000000" pitchFamily="2" charset="-18"/>
              </a:rPr>
              <a:t>.</a:t>
            </a:r>
            <a:endParaRPr sz="1200" b="1" dirty="0">
              <a:solidFill>
                <a:srgbClr val="00B0CE"/>
              </a:solidFill>
              <a:latin typeface="Hind" panose="02000000000000000000" pitchFamily="2" charset="-18"/>
              <a:ea typeface="Lexend Zetta"/>
              <a:cs typeface="Hind" panose="02000000000000000000" pitchFamily="2" charset="-18"/>
              <a:sym typeface="Lexend Zetta"/>
            </a:endParaRPr>
          </a:p>
        </p:txBody>
      </p:sp>
      <p:pic>
        <p:nvPicPr>
          <p:cNvPr id="146" name="Google Shape;146;p20"/>
          <p:cNvPicPr preferRelativeResize="0"/>
          <p:nvPr/>
        </p:nvPicPr>
        <p:blipFill>
          <a:blip r:embed="rId7">
            <a:alphaModFix/>
          </a:blip>
          <a:stretch>
            <a:fillRect/>
          </a:stretch>
        </p:blipFill>
        <p:spPr>
          <a:xfrm>
            <a:off x="5006225" y="1069541"/>
            <a:ext cx="2311675" cy="425125"/>
          </a:xfrm>
          <a:prstGeom prst="rect">
            <a:avLst/>
          </a:prstGeom>
          <a:noFill/>
          <a:ln>
            <a:noFill/>
          </a:ln>
        </p:spPr>
      </p:pic>
      <p:sp>
        <p:nvSpPr>
          <p:cNvPr id="147" name="Google Shape;147;p20"/>
          <p:cNvSpPr txBox="1"/>
          <p:nvPr/>
        </p:nvSpPr>
        <p:spPr>
          <a:xfrm>
            <a:off x="3489150" y="1025791"/>
            <a:ext cx="3971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600">
                <a:latin typeface="Lexend Zetta"/>
                <a:ea typeface="Lexend Zetta"/>
                <a:cs typeface="Lexend Zetta"/>
                <a:sym typeface="Lexend Zetta"/>
              </a:rPr>
              <a:t>HOW THE </a:t>
            </a:r>
            <a:r>
              <a:rPr lang="pl" sz="1600" b="1">
                <a:latin typeface="Lexend Zetta"/>
                <a:ea typeface="Lexend Zetta"/>
                <a:cs typeface="Lexend Zetta"/>
                <a:sym typeface="Lexend Zetta"/>
              </a:rPr>
              <a:t>RECRUITMENT </a:t>
            </a:r>
            <a:endParaRPr sz="1600" b="1">
              <a:latin typeface="Lexend Zetta"/>
              <a:ea typeface="Lexend Zetta"/>
              <a:cs typeface="Lexend Zetta"/>
              <a:sym typeface="Lexend Zetta"/>
            </a:endParaRPr>
          </a:p>
          <a:p>
            <a:pPr marL="0" lvl="0" indent="0" algn="l" rtl="0">
              <a:spcBef>
                <a:spcPts val="0"/>
              </a:spcBef>
              <a:spcAft>
                <a:spcPts val="0"/>
              </a:spcAft>
              <a:buNone/>
            </a:pPr>
            <a:r>
              <a:rPr lang="pl" sz="1600" b="1">
                <a:latin typeface="Lexend Zetta"/>
                <a:ea typeface="Lexend Zetta"/>
                <a:cs typeface="Lexend Zetta"/>
                <a:sym typeface="Lexend Zetta"/>
              </a:rPr>
              <a:t>PROCESS</a:t>
            </a:r>
            <a:r>
              <a:rPr lang="pl" sz="1600">
                <a:latin typeface="Lexend Zetta"/>
                <a:ea typeface="Lexend Zetta"/>
                <a:cs typeface="Lexend Zetta"/>
                <a:sym typeface="Lexend Zetta"/>
              </a:rPr>
              <a:t> LOOK LIKE?</a:t>
            </a:r>
            <a:endParaRPr sz="1600" b="1">
              <a:latin typeface="Lexend Zetta"/>
              <a:ea typeface="Lexend Zetta"/>
              <a:cs typeface="Lexend Zetta"/>
              <a:sym typeface="Lexend Zetta"/>
            </a:endParaRPr>
          </a:p>
        </p:txBody>
      </p:sp>
      <p:sp>
        <p:nvSpPr>
          <p:cNvPr id="148" name="Google Shape;148;p20"/>
          <p:cNvSpPr txBox="1"/>
          <p:nvPr/>
        </p:nvSpPr>
        <p:spPr>
          <a:xfrm>
            <a:off x="173371" y="3181600"/>
            <a:ext cx="5800800" cy="5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000" dirty="0">
                <a:latin typeface="Hind"/>
                <a:ea typeface="Hind"/>
                <a:cs typeface="Hind"/>
                <a:sym typeface="Hind"/>
              </a:rPr>
              <a:t>We are in the constant process of searching new talents, so simply apply! </a:t>
            </a:r>
            <a:endParaRPr sz="1200" b="1" dirty="0">
              <a:solidFill>
                <a:srgbClr val="00B0CE"/>
              </a:solidFill>
              <a:latin typeface="Lexend Zetta"/>
              <a:ea typeface="Lexend Zetta"/>
              <a:cs typeface="Lexend Zetta"/>
              <a:sym typeface="Lexend Zetta"/>
            </a:endParaRPr>
          </a:p>
        </p:txBody>
      </p:sp>
      <p:pic>
        <p:nvPicPr>
          <p:cNvPr id="149" name="Google Shape;149;p20"/>
          <p:cNvPicPr preferRelativeResize="0"/>
          <p:nvPr/>
        </p:nvPicPr>
        <p:blipFill>
          <a:blip r:embed="rId7">
            <a:alphaModFix/>
          </a:blip>
          <a:stretch>
            <a:fillRect/>
          </a:stretch>
        </p:blipFill>
        <p:spPr>
          <a:xfrm>
            <a:off x="2749625" y="2507500"/>
            <a:ext cx="3253525" cy="425125"/>
          </a:xfrm>
          <a:prstGeom prst="rect">
            <a:avLst/>
          </a:prstGeom>
          <a:noFill/>
          <a:ln>
            <a:noFill/>
          </a:ln>
        </p:spPr>
      </p:pic>
      <p:sp>
        <p:nvSpPr>
          <p:cNvPr id="150" name="Google Shape;150;p20"/>
          <p:cNvSpPr txBox="1"/>
          <p:nvPr/>
        </p:nvSpPr>
        <p:spPr>
          <a:xfrm>
            <a:off x="137251" y="2504500"/>
            <a:ext cx="6299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600">
                <a:latin typeface="Lexend Zetta"/>
                <a:ea typeface="Lexend Zetta"/>
                <a:cs typeface="Lexend Zetta"/>
                <a:sym typeface="Lexend Zetta"/>
              </a:rPr>
              <a:t>WHEN THE NEXT </a:t>
            </a:r>
            <a:r>
              <a:rPr lang="pl" sz="1600" b="1">
                <a:latin typeface="Lexend Zetta"/>
                <a:ea typeface="Lexend Zetta"/>
                <a:cs typeface="Lexend Zetta"/>
                <a:sym typeface="Lexend Zetta"/>
              </a:rPr>
              <a:t>YOUNG POTENTIALS PROGRAM</a:t>
            </a:r>
            <a:r>
              <a:rPr lang="pl" sz="1600">
                <a:latin typeface="Lexend Zetta"/>
                <a:ea typeface="Lexend Zetta"/>
                <a:cs typeface="Lexend Zetta"/>
                <a:sym typeface="Lexend Zetta"/>
              </a:rPr>
              <a:t> IS STARTING</a:t>
            </a:r>
            <a:endParaRPr sz="1600" b="1">
              <a:latin typeface="Lexend Zetta"/>
              <a:ea typeface="Lexend Zetta"/>
              <a:cs typeface="Lexend Zetta"/>
              <a:sym typeface="Lexend Zetta"/>
            </a:endParaRPr>
          </a:p>
        </p:txBody>
      </p:sp>
      <p:sp>
        <p:nvSpPr>
          <p:cNvPr id="151" name="Google Shape;151;p20"/>
          <p:cNvSpPr txBox="1"/>
          <p:nvPr/>
        </p:nvSpPr>
        <p:spPr>
          <a:xfrm>
            <a:off x="5316879" y="4176977"/>
            <a:ext cx="29403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a:latin typeface="Lexend Zetta Medium"/>
                <a:ea typeface="Lexend Zetta Medium"/>
                <a:cs typeface="Lexend Zetta Medium"/>
                <a:sym typeface="Lexend Zetta Medium"/>
              </a:rPr>
              <a:t>Claudia Sójka</a:t>
            </a:r>
            <a:endParaRPr>
              <a:latin typeface="Lexend Zetta Medium"/>
              <a:ea typeface="Lexend Zetta Medium"/>
              <a:cs typeface="Lexend Zetta Medium"/>
              <a:sym typeface="Lexend Zetta Medium"/>
            </a:endParaRPr>
          </a:p>
          <a:p>
            <a:pPr marL="0" lvl="0" indent="0" algn="l" rtl="0">
              <a:spcBef>
                <a:spcPts val="0"/>
              </a:spcBef>
              <a:spcAft>
                <a:spcPts val="0"/>
              </a:spcAft>
              <a:buNone/>
            </a:pPr>
            <a:r>
              <a:rPr lang="pl" sz="1200">
                <a:latin typeface="Hind"/>
                <a:ea typeface="Hind"/>
                <a:cs typeface="Hind"/>
                <a:sym typeface="Hind"/>
              </a:rPr>
              <a:t>IT recruitment specialist</a:t>
            </a:r>
            <a:endParaRPr sz="1200">
              <a:latin typeface="Hind"/>
              <a:ea typeface="Hind"/>
              <a:cs typeface="Hind"/>
              <a:sym typeface="Hi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915</Words>
  <Application>Microsoft Office PowerPoint</Application>
  <PresentationFormat>On-screen Show (16:9)</PresentationFormat>
  <Paragraphs>78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Lexend Zetta</vt:lpstr>
      <vt:lpstr>Arial</vt:lpstr>
      <vt:lpstr>Lexend Zetta Medium</vt:lpstr>
      <vt:lpstr>Hind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Katarzyna Rzadkiewicz</cp:lastModifiedBy>
  <cp:revision>1</cp:revision>
  <dcterms:modified xsi:type="dcterms:W3CDTF">2024-05-06T13:53:20Z</dcterms:modified>
</cp:coreProperties>
</file>